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1" r:id="rId1"/>
  </p:sldMasterIdLst>
  <p:sldIdLst>
    <p:sldId id="256" r:id="rId2"/>
    <p:sldId id="271" r:id="rId3"/>
    <p:sldId id="272" r:id="rId4"/>
    <p:sldId id="310" r:id="rId5"/>
    <p:sldId id="262" r:id="rId6"/>
    <p:sldId id="273" r:id="rId7"/>
    <p:sldId id="267" r:id="rId8"/>
    <p:sldId id="270" r:id="rId9"/>
    <p:sldId id="301" r:id="rId10"/>
    <p:sldId id="257" r:id="rId11"/>
    <p:sldId id="269" r:id="rId12"/>
    <p:sldId id="266" r:id="rId13"/>
    <p:sldId id="268" r:id="rId14"/>
    <p:sldId id="258" r:id="rId15"/>
    <p:sldId id="260" r:id="rId16"/>
    <p:sldId id="259" r:id="rId17"/>
    <p:sldId id="302" r:id="rId18"/>
    <p:sldId id="261" r:id="rId19"/>
    <p:sldId id="282" r:id="rId20"/>
    <p:sldId id="277" r:id="rId21"/>
    <p:sldId id="283" r:id="rId22"/>
    <p:sldId id="263" r:id="rId23"/>
    <p:sldId id="327" r:id="rId24"/>
    <p:sldId id="328" r:id="rId25"/>
    <p:sldId id="329" r:id="rId26"/>
    <p:sldId id="330" r:id="rId27"/>
    <p:sldId id="331" r:id="rId28"/>
    <p:sldId id="303" r:id="rId29"/>
    <p:sldId id="317" r:id="rId30"/>
    <p:sldId id="318" r:id="rId31"/>
    <p:sldId id="322" r:id="rId32"/>
    <p:sldId id="323" r:id="rId33"/>
    <p:sldId id="311" r:id="rId34"/>
    <p:sldId id="320" r:id="rId35"/>
    <p:sldId id="324" r:id="rId36"/>
    <p:sldId id="313" r:id="rId37"/>
    <p:sldId id="314" r:id="rId38"/>
    <p:sldId id="325" r:id="rId39"/>
    <p:sldId id="326" r:id="rId40"/>
    <p:sldId id="335" r:id="rId41"/>
    <p:sldId id="338" r:id="rId42"/>
    <p:sldId id="339" r:id="rId43"/>
    <p:sldId id="337" r:id="rId44"/>
    <p:sldId id="336" r:id="rId45"/>
    <p:sldId id="340" r:id="rId46"/>
    <p:sldId id="274" r:id="rId47"/>
    <p:sldId id="278" r:id="rId48"/>
    <p:sldId id="279" r:id="rId49"/>
    <p:sldId id="280" r:id="rId50"/>
    <p:sldId id="281" r:id="rId51"/>
    <p:sldId id="275" r:id="rId52"/>
    <p:sldId id="284" r:id="rId53"/>
    <p:sldId id="285" r:id="rId54"/>
    <p:sldId id="286" r:id="rId55"/>
    <p:sldId id="288" r:id="rId56"/>
    <p:sldId id="265" r:id="rId57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87" d="100"/>
          <a:sy n="87" d="100"/>
        </p:scale>
        <p:origin x="147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pt-BR" altLang="pt-BR" i="0" smtClean="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pt-BR" altLang="pt-BR" sz="2400" i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pt-BR" altLang="pt-BR" sz="2400" i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44 w 1000"/>
                <a:gd name="T1" fmla="*/ 913 h 1000"/>
                <a:gd name="T2" fmla="*/ 0 w 1000"/>
                <a:gd name="T3" fmla="*/ 913 h 1000"/>
                <a:gd name="T4" fmla="*/ 0 w 1000"/>
                <a:gd name="T5" fmla="*/ 0 h 1000"/>
                <a:gd name="T6" fmla="*/ 144 w 1000"/>
                <a:gd name="T7" fmla="*/ 0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65 w 1000"/>
                <a:gd name="T3" fmla="*/ 0 h 1000"/>
                <a:gd name="T4" fmla="*/ 165 w 1000"/>
                <a:gd name="T5" fmla="*/ 864 h 1000"/>
                <a:gd name="T6" fmla="*/ 0 w 1000"/>
                <a:gd name="T7" fmla="*/ 864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09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581400"/>
            <a:ext cx="56388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097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AC019-EFB2-407A-BD84-3FE7E0552F9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7742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6FDD4-B6F3-449E-B7D9-6793594BEEF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9449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91313" y="96838"/>
            <a:ext cx="1919287" cy="5999162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31863" y="96838"/>
            <a:ext cx="5607050" cy="5999162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AAFA8-59C1-48A2-A6F8-1E98D8E62A1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57752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942EB-7933-47D9-A6DA-2C69D93EB7D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72334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ítulo e texto em cima do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7661275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49325" y="4114800"/>
            <a:ext cx="7661275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3E986-B466-465C-A141-8EC71DADA65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2765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ítulo e conteúdo em cima d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7661275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49325" y="4114800"/>
            <a:ext cx="7661275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0CD48-1775-4CB5-879B-7FA093E61BE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9829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46E4F-C646-4E6F-8176-5710F455EAF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4504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12F43-8FDF-4D9D-90D4-C644D419B6A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7425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C103E-270B-4CB7-8BB8-68930E0B541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62198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977C1-471B-4D1B-8F30-C357B689861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9423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91061-F754-4334-BCC6-642438336C7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6005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59707-AC78-4E26-8D0B-70D2FE3CD03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40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C3C5D-904D-4A9F-8809-97A820A7CF6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6072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FBAFA-561D-41DB-BB23-7AE3EBE394B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6086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 sz="2400" i="0" smtClean="0">
              <a:latin typeface="Times New Roman" panose="02020603050405020304" pitchFamily="18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 sz="2400" i="0" smtClean="0">
              <a:latin typeface="Times New Roman" panose="02020603050405020304" pitchFamily="18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31863" y="96838"/>
            <a:ext cx="7158037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título mestre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1981200"/>
            <a:ext cx="7661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615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i="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i="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i="0"/>
            </a:lvl1pPr>
          </a:lstStyle>
          <a:p>
            <a:pPr>
              <a:defRPr/>
            </a:pPr>
            <a:fld id="{8B9C8ACC-2A9D-45A2-9110-B5F4000AAEF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1033" name="Freeform 9"/>
          <p:cNvSpPr>
            <a:spLocks noChangeArrowheads="1"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52400 w 1000"/>
              <a:gd name="T1" fmla="*/ 1066800 h 1000"/>
              <a:gd name="T2" fmla="*/ 0 w 1000"/>
              <a:gd name="T3" fmla="*/ 1066800 h 1000"/>
              <a:gd name="T4" fmla="*/ 0 w 1000"/>
              <a:gd name="T5" fmla="*/ 0 h 1000"/>
              <a:gd name="T6" fmla="*/ 152400 w 1000"/>
              <a:gd name="T7" fmla="*/ 0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34" name="Freeform 10"/>
          <p:cNvSpPr>
            <a:spLocks noChangeArrowheads="1"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1000"/>
              <a:gd name="T1" fmla="*/ 0 h 1000"/>
              <a:gd name="T2" fmla="*/ 152400 w 1000"/>
              <a:gd name="T3" fmla="*/ 0 h 1000"/>
              <a:gd name="T4" fmla="*/ 152400 w 1000"/>
              <a:gd name="T5" fmla="*/ 1073150 h 1000"/>
              <a:gd name="T6" fmla="*/ 0 w 1000"/>
              <a:gd name="T7" fmla="*/ 1073150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35" name="CaixaDeTexto 10"/>
          <p:cNvSpPr txBox="1">
            <a:spLocks noChangeArrowheads="1"/>
          </p:cNvSpPr>
          <p:nvPr userDrawn="1"/>
        </p:nvSpPr>
        <p:spPr bwMode="auto">
          <a:xfrm>
            <a:off x="6443663" y="-15875"/>
            <a:ext cx="3097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mtClean="0"/>
              <a:t>Fonte: </a:t>
            </a:r>
            <a:r>
              <a:rPr lang="pt-BR" altLang="pt-BR" i="0" smtClean="0"/>
              <a:t>vias-seguras.com/</a:t>
            </a:r>
            <a:endParaRPr lang="pt-BR" altLang="pt-BR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447675" indent="-4476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800">
          <a:solidFill>
            <a:schemeClr val="tx1"/>
          </a:solidFill>
          <a:latin typeface="+mn-lt"/>
        </a:defRPr>
      </a:lvl2pPr>
      <a:lvl3pPr marL="1293813" indent="-4032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81163" indent="-38576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 sz="2000">
          <a:solidFill>
            <a:schemeClr val="tx1"/>
          </a:solidFill>
          <a:latin typeface="+mn-lt"/>
        </a:defRPr>
      </a:lvl4pPr>
      <a:lvl5pPr marL="2070100" indent="-3873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6.png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8238" y="3581400"/>
            <a:ext cx="2854325" cy="1905000"/>
          </a:xfrm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700213"/>
            <a:ext cx="7129462" cy="1066800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Tráfego de Motocicletas e Segurança Viária</a:t>
            </a:r>
            <a:br>
              <a:rPr lang="pt-BR" sz="25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25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“O Caso da Cidade de São Paulo”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7343775" cy="817563"/>
          </a:xfrm>
        </p:spPr>
        <p:txBody>
          <a:bodyPr/>
          <a:lstStyle/>
          <a:p>
            <a:pPr eaLnBrk="1" hangingPunct="1">
              <a:defRPr/>
            </a:pPr>
            <a:r>
              <a:rPr lang="pt-BR" sz="24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Evolução da frota paulistana segundo Detran/SP</a:t>
            </a:r>
          </a:p>
        </p:txBody>
      </p:sp>
      <p:sp>
        <p:nvSpPr>
          <p:cNvPr id="12291" name="Rectangle 53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1700" b="1" smtClean="0"/>
          </a:p>
        </p:txBody>
      </p:sp>
      <p:graphicFrame>
        <p:nvGraphicFramePr>
          <p:cNvPr id="12292" name="Object 540"/>
          <p:cNvGraphicFramePr>
            <a:graphicFrameLocks noChangeAspect="1"/>
          </p:cNvGraphicFramePr>
          <p:nvPr/>
        </p:nvGraphicFramePr>
        <p:xfrm>
          <a:off x="4716463" y="1700213"/>
          <a:ext cx="403225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Imagem de bitmap" r:id="rId3" imgW="2572109" imgH="2438095" progId="Paint.Picture">
                  <p:embed/>
                </p:oleObj>
              </mc:Choice>
              <mc:Fallback>
                <p:oleObj name="Imagem de bitmap" r:id="rId3" imgW="2572109" imgH="2438095" progId="Paint.Picture">
                  <p:embed/>
                  <p:pic>
                    <p:nvPicPr>
                      <p:cNvPr id="0" name="Object 5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700213"/>
                        <a:ext cx="4032250" cy="382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41"/>
          <p:cNvGraphicFramePr>
            <a:graphicFrameLocks noChangeAspect="1"/>
          </p:cNvGraphicFramePr>
          <p:nvPr/>
        </p:nvGraphicFramePr>
        <p:xfrm>
          <a:off x="0" y="1844675"/>
          <a:ext cx="4500563" cy="345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Gráfico" r:id="rId5" imgW="4076738" imgH="2866987" progId="Excel.Chart.8">
                  <p:embed/>
                </p:oleObj>
              </mc:Choice>
              <mc:Fallback>
                <p:oleObj name="Gráfico" r:id="rId5" imgW="4076738" imgH="2866987" progId="Excel.Chart.8">
                  <p:embed/>
                  <p:pic>
                    <p:nvPicPr>
                      <p:cNvPr id="0" name="Object 5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44675"/>
                        <a:ext cx="4500563" cy="345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692150"/>
            <a:ext cx="7416800" cy="673100"/>
          </a:xfrm>
        </p:spPr>
        <p:txBody>
          <a:bodyPr/>
          <a:lstStyle/>
          <a:p>
            <a:pPr eaLnBrk="1" hangingPunct="1">
              <a:defRPr/>
            </a:pPr>
            <a:r>
              <a:rPr lang="pt-BR" sz="24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Evolução da frota brasileira segundo o Denatran</a:t>
            </a:r>
          </a:p>
        </p:txBody>
      </p:sp>
      <p:graphicFrame>
        <p:nvGraphicFramePr>
          <p:cNvPr id="1331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593975" y="2847975"/>
          <a:ext cx="4371975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Imagem de bitmap" r:id="rId3" imgW="4371429" imgH="2381582" progId="Paint.Picture">
                  <p:embed/>
                </p:oleObj>
              </mc:Choice>
              <mc:Fallback>
                <p:oleObj name="Imagem de bitmap" r:id="rId3" imgW="4371429" imgH="238158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2847975"/>
                        <a:ext cx="4371975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620713"/>
            <a:ext cx="7158037" cy="7445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Motocicletas </a:t>
            </a:r>
            <a:r>
              <a:rPr lang="pt-BR" sz="2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nas frotas de outros países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403350" y="1981200"/>
            <a:ext cx="6948488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pt-BR" altLang="pt-BR" smtClean="0">
              <a:solidFill>
                <a:srgbClr val="993300"/>
              </a:solidFill>
            </a:endParaRPr>
          </a:p>
          <a:p>
            <a:pPr eaLnBrk="1" hangingPunct="1"/>
            <a:r>
              <a:rPr lang="pt-BR" altLang="pt-BR" sz="2000" smtClean="0"/>
              <a:t>Vietnã – 75% do tráfego</a:t>
            </a:r>
          </a:p>
          <a:p>
            <a:pPr eaLnBrk="1" hangingPunct="1"/>
            <a:r>
              <a:rPr lang="pt-BR" altLang="pt-BR" sz="2000" smtClean="0"/>
              <a:t>Malásia (área urbana) – 39% do tráfego</a:t>
            </a:r>
          </a:p>
          <a:p>
            <a:pPr eaLnBrk="1" hangingPunct="1"/>
            <a:r>
              <a:rPr lang="pt-BR" altLang="pt-BR" sz="2000" smtClean="0"/>
              <a:t>Taipei (Taiwan) – 46% do tráfego</a:t>
            </a:r>
          </a:p>
          <a:p>
            <a:pPr eaLnBrk="1" hangingPunct="1"/>
            <a:r>
              <a:rPr lang="pt-BR" altLang="pt-BR" sz="2000" smtClean="0"/>
              <a:t>Laos – 79% do tráfego</a:t>
            </a:r>
          </a:p>
          <a:p>
            <a:pPr eaLnBrk="1" hangingPunct="1"/>
            <a:r>
              <a:rPr lang="pt-BR" altLang="pt-BR" sz="2000" smtClean="0"/>
              <a:t>Camboja – 75% do tráfego</a:t>
            </a:r>
          </a:p>
          <a:p>
            <a:pPr eaLnBrk="1" hangingPunct="1"/>
            <a:r>
              <a:rPr lang="pt-BR" altLang="pt-BR" sz="2000" smtClean="0"/>
              <a:t>Indonésia – 73% do tráfego</a:t>
            </a:r>
          </a:p>
          <a:p>
            <a:pPr eaLnBrk="1" hangingPunct="1"/>
            <a:r>
              <a:rPr lang="pt-BR" altLang="pt-BR" sz="2000" smtClean="0"/>
              <a:t>Bangkok (Tailândia) – 40% dos veículos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mtClean="0"/>
          </a:p>
          <a:p>
            <a:pPr eaLnBrk="1" hangingPunct="1"/>
            <a:endParaRPr lang="pt-BR" altLang="pt-BR" smtClean="0"/>
          </a:p>
          <a:p>
            <a:pPr eaLnBrk="1" hangingPunct="1"/>
            <a:endParaRPr lang="pt-BR" altLang="pt-BR" smtClean="0"/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6453188"/>
            <a:ext cx="2238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158038" cy="7445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Motocicletas </a:t>
            </a:r>
            <a:r>
              <a:rPr lang="pt-BR" sz="2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nas frotas de outros países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916113"/>
            <a:ext cx="6697662" cy="4114800"/>
          </a:xfrm>
        </p:spPr>
        <p:txBody>
          <a:bodyPr/>
          <a:lstStyle/>
          <a:p>
            <a:pPr eaLnBrk="1" hangingPunct="1"/>
            <a:r>
              <a:rPr lang="pt-BR" altLang="pt-BR" sz="2000" b="1" dirty="0" smtClean="0"/>
              <a:t>Grécia</a:t>
            </a:r>
            <a:r>
              <a:rPr lang="pt-BR" altLang="pt-BR" sz="2000" dirty="0" smtClean="0"/>
              <a:t> – </a:t>
            </a:r>
            <a:r>
              <a:rPr lang="pt-BR" altLang="pt-BR" sz="2000" i="1" dirty="0" smtClean="0"/>
              <a:t>Posse </a:t>
            </a:r>
            <a:r>
              <a:rPr lang="pt-BR" altLang="pt-BR" sz="2000" i="1" smtClean="0"/>
              <a:t>de motocicletas </a:t>
            </a:r>
            <a:r>
              <a:rPr lang="pt-BR" altLang="pt-BR" sz="2000" i="1" dirty="0" smtClean="0"/>
              <a:t>aumentou 118% (1990 a 1998)</a:t>
            </a:r>
          </a:p>
          <a:p>
            <a:pPr eaLnBrk="1" hangingPunct="1"/>
            <a:r>
              <a:rPr lang="pt-BR" altLang="pt-BR" sz="2000" b="1" dirty="0" smtClean="0"/>
              <a:t>Luxemburgo</a:t>
            </a:r>
            <a:r>
              <a:rPr lang="pt-BR" altLang="pt-BR" sz="2000" dirty="0" smtClean="0"/>
              <a:t> – </a:t>
            </a:r>
            <a:r>
              <a:rPr lang="pt-BR" altLang="pt-BR" sz="2000" i="1" dirty="0" smtClean="0"/>
              <a:t>Posse </a:t>
            </a:r>
            <a:r>
              <a:rPr lang="pt-BR" altLang="pt-BR" sz="2000" i="1" smtClean="0"/>
              <a:t>de motocicletas </a:t>
            </a:r>
            <a:r>
              <a:rPr lang="pt-BR" altLang="pt-BR" sz="2000" i="1" dirty="0" smtClean="0"/>
              <a:t>aumentou 116% (1990 a 1998)</a:t>
            </a:r>
          </a:p>
          <a:p>
            <a:pPr eaLnBrk="1" hangingPunct="1"/>
            <a:endParaRPr lang="pt-BR" altLang="pt-BR" sz="2000" i="1" dirty="0" smtClean="0"/>
          </a:p>
          <a:p>
            <a:pPr eaLnBrk="1" hangingPunct="1"/>
            <a:r>
              <a:rPr lang="pt-BR" altLang="pt-BR" sz="2000" b="1" dirty="0" smtClean="0"/>
              <a:t>New South </a:t>
            </a:r>
            <a:r>
              <a:rPr lang="pt-BR" altLang="pt-BR" sz="2000" b="1" dirty="0" err="1" smtClean="0"/>
              <a:t>Wales</a:t>
            </a:r>
            <a:r>
              <a:rPr lang="pt-BR" altLang="pt-BR" sz="2000" dirty="0" smtClean="0"/>
              <a:t> (Austrália) – </a:t>
            </a:r>
            <a:r>
              <a:rPr lang="pt-BR" altLang="pt-BR" sz="2000" i="1" dirty="0" smtClean="0"/>
              <a:t>crescimento de 14% (1995 a 2000)</a:t>
            </a:r>
          </a:p>
          <a:p>
            <a:pPr eaLnBrk="1" hangingPunct="1"/>
            <a:r>
              <a:rPr lang="pt-BR" altLang="pt-BR" sz="2000" b="1" dirty="0" smtClean="0"/>
              <a:t>Reino Unido</a:t>
            </a:r>
            <a:r>
              <a:rPr lang="pt-BR" altLang="pt-BR" sz="2000" dirty="0" smtClean="0"/>
              <a:t> – </a:t>
            </a:r>
            <a:r>
              <a:rPr lang="pt-BR" altLang="pt-BR" sz="2000" i="1" dirty="0" smtClean="0"/>
              <a:t>crescimento de 36% (1996 a 2001)</a:t>
            </a:r>
          </a:p>
          <a:p>
            <a:pPr eaLnBrk="1" hangingPunct="1"/>
            <a:endParaRPr lang="pt-BR" altLang="pt-BR" sz="2000" i="1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000" smtClean="0"/>
              <a:t>	Motocicletas </a:t>
            </a:r>
            <a:r>
              <a:rPr lang="pt-BR" altLang="pt-BR" sz="2000" dirty="0" smtClean="0"/>
              <a:t>também são bastante utilizadas na </a:t>
            </a:r>
            <a:r>
              <a:rPr lang="pt-BR" altLang="pt-BR" sz="2000" b="1" dirty="0" smtClean="0"/>
              <a:t>Nigéria, Uganda e Quênia.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000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800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800" b="1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6308725"/>
            <a:ext cx="2238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0"/>
            <a:ext cx="7416800" cy="1412875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Evolução da venda de veículos no país segundo a Fenabrave</a:t>
            </a:r>
          </a:p>
        </p:txBody>
      </p:sp>
      <p:graphicFrame>
        <p:nvGraphicFramePr>
          <p:cNvPr id="1638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241425" y="1700213"/>
          <a:ext cx="2273300" cy="446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Imagem de bitmap" r:id="rId3" imgW="1905266" imgH="3742857" progId="Paint.Picture">
                  <p:embed/>
                </p:oleObj>
              </mc:Choice>
              <mc:Fallback>
                <p:oleObj name="Imagem de bitmap" r:id="rId3" imgW="1905266" imgH="374285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1700213"/>
                        <a:ext cx="2273300" cy="446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13"/>
          <p:cNvGraphicFramePr>
            <a:graphicFrameLocks noChangeAspect="1"/>
          </p:cNvGraphicFramePr>
          <p:nvPr/>
        </p:nvGraphicFramePr>
        <p:xfrm>
          <a:off x="5508625" y="1628775"/>
          <a:ext cx="3119438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Imagem de bitmap" r:id="rId5" imgW="2104762" imgH="2980952" progId="Paint.Picture">
                  <p:embed/>
                </p:oleObj>
              </mc:Choice>
              <mc:Fallback>
                <p:oleObj name="Imagem de bitmap" r:id="rId5" imgW="2104762" imgH="2980952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628775"/>
                        <a:ext cx="3119438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14"/>
          <p:cNvGraphicFramePr>
            <a:graphicFrameLocks noChangeAspect="1"/>
          </p:cNvGraphicFramePr>
          <p:nvPr/>
        </p:nvGraphicFramePr>
        <p:xfrm>
          <a:off x="1116013" y="6381750"/>
          <a:ext cx="6732587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name="Imagem de bitmap" r:id="rId7" imgW="6733333" imgH="237969" progId="Paint.Picture">
                  <p:embed/>
                </p:oleObj>
              </mc:Choice>
              <mc:Fallback>
                <p:oleObj name="Imagem de bitmap" r:id="rId7" imgW="6733333" imgH="237969" progId="Paint.Picture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6381750"/>
                        <a:ext cx="6732587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16"/>
          <p:cNvGraphicFramePr>
            <a:graphicFrameLocks noChangeAspect="1"/>
          </p:cNvGraphicFramePr>
          <p:nvPr/>
        </p:nvGraphicFramePr>
        <p:xfrm>
          <a:off x="6516688" y="6021388"/>
          <a:ext cx="80962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Imagem de bitmap" r:id="rId9" imgW="809738" imgH="247685" progId="Paint.Picture">
                  <p:embed/>
                </p:oleObj>
              </mc:Choice>
              <mc:Fallback>
                <p:oleObj name="Imagem de bitmap" r:id="rId9" imgW="809738" imgH="247685" progId="Paint.Picture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6021388"/>
                        <a:ext cx="809625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17"/>
          <p:cNvGraphicFramePr>
            <a:graphicFrameLocks noChangeAspect="1"/>
          </p:cNvGraphicFramePr>
          <p:nvPr/>
        </p:nvGraphicFramePr>
        <p:xfrm>
          <a:off x="2051050" y="6092825"/>
          <a:ext cx="8858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Imagem de bitmap" r:id="rId11" imgW="885949" imgH="276117" progId="Paint.Picture">
                  <p:embed/>
                </p:oleObj>
              </mc:Choice>
              <mc:Fallback>
                <p:oleObj name="Imagem de bitmap" r:id="rId11" imgW="885949" imgH="276117" progId="Paint.Picture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6092825"/>
                        <a:ext cx="88582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692150"/>
            <a:ext cx="7158037" cy="647700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Potência </a:t>
            </a:r>
            <a:r>
              <a:rPr lang="pt-BR" sz="25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das motocicletas </a:t>
            </a:r>
            <a:r>
              <a:rPr lang="pt-BR" sz="25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vendidas no Brasil</a:t>
            </a:r>
          </a:p>
        </p:txBody>
      </p:sp>
      <p:graphicFrame>
        <p:nvGraphicFramePr>
          <p:cNvPr id="1741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435100" y="2333625"/>
          <a:ext cx="6688138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Imagem de bitmap" r:id="rId3" imgW="6687483" imgH="3409524" progId="Paint.Picture">
                  <p:embed/>
                </p:oleObj>
              </mc:Choice>
              <mc:Fallback>
                <p:oleObj name="Imagem de bitmap" r:id="rId3" imgW="6687483" imgH="340952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2333625"/>
                        <a:ext cx="6688138" cy="340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5"/>
          <p:cNvGraphicFramePr>
            <a:graphicFrameLocks noChangeAspect="1"/>
          </p:cNvGraphicFramePr>
          <p:nvPr/>
        </p:nvGraphicFramePr>
        <p:xfrm>
          <a:off x="7740650" y="6453188"/>
          <a:ext cx="100965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Imagem de bitmap" r:id="rId5" imgW="1009791" imgH="152260" progId="Paint.Picture">
                  <p:embed/>
                </p:oleObj>
              </mc:Choice>
              <mc:Fallback>
                <p:oleObj name="Imagem de bitmap" r:id="rId5" imgW="1009791" imgH="15226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6453188"/>
                        <a:ext cx="100965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333375"/>
            <a:ext cx="7158037" cy="960438"/>
          </a:xfrm>
        </p:spPr>
        <p:txBody>
          <a:bodyPr/>
          <a:lstStyle/>
          <a:p>
            <a:pPr eaLnBrk="1" hangingPunct="1">
              <a:defRPr/>
            </a:pPr>
            <a:r>
              <a:rPr lang="pt-BR" sz="29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Perfil dos usuários </a:t>
            </a:r>
            <a:r>
              <a:rPr lang="pt-BR" sz="29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 motocicletas </a:t>
            </a:r>
            <a:r>
              <a:rPr lang="pt-BR" sz="29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</a:t>
            </a:r>
          </a:p>
        </p:txBody>
      </p:sp>
      <p:graphicFrame>
        <p:nvGraphicFramePr>
          <p:cNvPr id="1843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92263" y="1981200"/>
          <a:ext cx="63754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Imagem de bitmap" r:id="rId3" imgW="7571429" imgH="4885714" progId="Paint.Picture">
                  <p:embed/>
                </p:oleObj>
              </mc:Choice>
              <mc:Fallback>
                <p:oleObj name="Imagem de bitmap" r:id="rId3" imgW="7571429" imgH="488571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981200"/>
                        <a:ext cx="63754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4"/>
          <p:cNvGraphicFramePr>
            <a:graphicFrameLocks noChangeAspect="1"/>
          </p:cNvGraphicFramePr>
          <p:nvPr/>
        </p:nvGraphicFramePr>
        <p:xfrm>
          <a:off x="7812088" y="6381750"/>
          <a:ext cx="100965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Imagem de bitmap" r:id="rId5" imgW="1009791" imgH="152260" progId="Paint.Picture">
                  <p:embed/>
                </p:oleObj>
              </mc:Choice>
              <mc:Fallback>
                <p:oleObj name="Imagem de bitmap" r:id="rId5" imgW="1009791" imgH="15226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6381750"/>
                        <a:ext cx="100965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Acidentes de Trânsito no Brasil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0" y="1916113"/>
          <a:ext cx="7439025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Gráfico" r:id="rId3" imgW="7438873" imgH="4019474" progId="Excel.Chart.8">
                  <p:embed/>
                </p:oleObj>
              </mc:Choice>
              <mc:Fallback>
                <p:oleObj name="Gráfico" r:id="rId3" imgW="7438873" imgH="4019474" progId="Excel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16113"/>
                        <a:ext cx="7439025" cy="401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549275"/>
            <a:ext cx="7561262" cy="817563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Acidentes por tipo de veículos em São Paulo/SP</a:t>
            </a:r>
          </a:p>
        </p:txBody>
      </p:sp>
      <p:graphicFrame>
        <p:nvGraphicFramePr>
          <p:cNvPr id="2048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119813" y="2781300"/>
          <a:ext cx="3024187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Imagem de bitmap" r:id="rId5" imgW="2314286" imgH="1542857" progId="Paint.Picture">
                  <p:embed/>
                </p:oleObj>
              </mc:Choice>
              <mc:Fallback>
                <p:oleObj name="Imagem de bitmap" r:id="rId5" imgW="2314286" imgH="154285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813" y="2781300"/>
                        <a:ext cx="3024187" cy="2016125"/>
                      </a:xfrm>
                      <a:prstGeom prst="rect">
                        <a:avLst/>
                      </a:prstGeom>
                      <a:solidFill>
                        <a:schemeClr val="bg1">
                          <a:alpha val="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7"/>
          <p:cNvGraphicFramePr>
            <a:graphicFrameLocks noChangeAspect="1"/>
          </p:cNvGraphicFramePr>
          <p:nvPr/>
        </p:nvGraphicFramePr>
        <p:xfrm>
          <a:off x="7812088" y="6381750"/>
          <a:ext cx="101917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Imagem de bitmap" r:id="rId7" imgW="1019048" imgH="219222" progId="Paint.Picture">
                  <p:embed/>
                </p:oleObj>
              </mc:Choice>
              <mc:Fallback>
                <p:oleObj name="Imagem de bitmap" r:id="rId7" imgW="1019048" imgH="219222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6381750"/>
                        <a:ext cx="1019175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76250"/>
            <a:ext cx="7158037" cy="817563"/>
          </a:xfrm>
          <a:solidFill>
            <a:schemeClr val="bg1"/>
          </a:solidFill>
        </p:spPr>
        <p:txBody>
          <a:bodyPr/>
          <a:lstStyle/>
          <a:p>
            <a:pPr eaLnBrk="1" hangingPunct="1">
              <a:defRPr/>
            </a:pPr>
            <a:r>
              <a:rPr lang="pt-BR" sz="2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Mortalidade em acidentes no Estado de São Paulo por modo de transporte. </a:t>
            </a:r>
            <a:r>
              <a:rPr lang="pt-BR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(por 100 mil </a:t>
            </a:r>
            <a:r>
              <a:rPr lang="pt-BR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hab</a:t>
            </a:r>
            <a:r>
              <a:rPr lang="pt-BR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graphicFrame>
        <p:nvGraphicFramePr>
          <p:cNvPr id="2150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070100" y="1773238"/>
          <a:ext cx="5075238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Imagem de bitmap" r:id="rId3" imgW="5638095" imgH="5276190" progId="Paint.Picture">
                  <p:embed/>
                </p:oleObj>
              </mc:Choice>
              <mc:Fallback>
                <p:oleObj name="Imagem de bitmap" r:id="rId3" imgW="5638095" imgH="527619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773238"/>
                        <a:ext cx="5075238" cy="474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76250"/>
            <a:ext cx="7158037" cy="884238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Objetivo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642938" y="1928813"/>
            <a:ext cx="7661275" cy="1943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dirty="0" smtClean="0"/>
              <a:t>	</a:t>
            </a:r>
            <a:r>
              <a:rPr lang="pt-BR" b="1" i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Analisar a segurança viária envolvendo os veículos de duas rodas.</a:t>
            </a:r>
          </a:p>
          <a:p>
            <a:pPr lvl="3" eaLnBrk="1" hangingPunct="1">
              <a:defRPr/>
            </a:pPr>
            <a:r>
              <a:rPr lang="pt-BR" b="1" i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Determinação dos fatores contribuintes para ocorrência de acidentes de trânsito </a:t>
            </a:r>
            <a:r>
              <a:rPr lang="pt-BR" b="1" i="1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envolvendo motocicletas </a:t>
            </a:r>
            <a:r>
              <a:rPr lang="pt-BR" b="1" i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na cidade de São Paulo</a:t>
            </a:r>
          </a:p>
          <a:p>
            <a:pPr lvl="3" eaLnBrk="1" hangingPunct="1">
              <a:defRPr/>
            </a:pPr>
            <a:r>
              <a:rPr lang="pt-BR" b="1" i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 base nos fatores contribuintes determinar padrões de projeto geométrico e de fiscalização para minimizar a ocorrência desses fatores.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158038" cy="817563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Risco relativo para vários grupos de usuários (valores médios nos cinco continentes)</a:t>
            </a:r>
          </a:p>
        </p:txBody>
      </p:sp>
      <p:graphicFrame>
        <p:nvGraphicFramePr>
          <p:cNvPr id="2253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41488" y="1758950"/>
          <a:ext cx="5875337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Gráfico" r:id="rId3" imgW="4019474" imgH="3162224" progId="Excel.Chart.8">
                  <p:embed/>
                </p:oleObj>
              </mc:Choice>
              <mc:Fallback>
                <p:oleObj name="Gráfico" r:id="rId3" imgW="4019474" imgH="3162224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1758950"/>
                        <a:ext cx="5875337" cy="462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948488" y="6453188"/>
          <a:ext cx="9144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Imagem de bitmap" r:id="rId5" imgW="914286" imgH="209524" progId="Paint.Picture">
                  <p:embed/>
                </p:oleObj>
              </mc:Choice>
              <mc:Fallback>
                <p:oleObj name="Imagem de bitmap" r:id="rId5" imgW="914286" imgH="20952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6453188"/>
                        <a:ext cx="91440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04813"/>
            <a:ext cx="7385050" cy="9604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Mortes por gênero no Estado de</a:t>
            </a:r>
            <a:b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São Paulo</a:t>
            </a:r>
          </a:p>
        </p:txBody>
      </p:sp>
      <p:graphicFrame>
        <p:nvGraphicFramePr>
          <p:cNvPr id="2355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619250" y="1700213"/>
          <a:ext cx="6048375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Imagem de bitmap" r:id="rId3" imgW="4971429" imgH="4133333" progId="Paint.Picture">
                  <p:embed/>
                </p:oleObj>
              </mc:Choice>
              <mc:Fallback>
                <p:oleObj name="Imagem de bitmap" r:id="rId3" imgW="4971429" imgH="413333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700213"/>
                        <a:ext cx="6048375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76250"/>
            <a:ext cx="7527925" cy="889000"/>
          </a:xfrm>
        </p:spPr>
        <p:txBody>
          <a:bodyPr/>
          <a:lstStyle/>
          <a:p>
            <a:pPr eaLnBrk="1" hangingPunct="1">
              <a:defRPr/>
            </a:pPr>
            <a:r>
              <a:rPr lang="pt-BR" sz="2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Participação </a:t>
            </a:r>
            <a:r>
              <a:rPr lang="pt-BR" sz="26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das motocicletas </a:t>
            </a:r>
            <a:r>
              <a:rPr lang="pt-BR" sz="2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nos acidentes de trânsito em São Paulo</a:t>
            </a:r>
          </a:p>
        </p:txBody>
      </p:sp>
      <p:graphicFrame>
        <p:nvGraphicFramePr>
          <p:cNvPr id="2457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827088" y="2781300"/>
          <a:ext cx="766127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Imagem de bitmap" r:id="rId3" imgW="5144218" imgH="1104762" progId="Paint.Picture">
                  <p:embed/>
                </p:oleObj>
              </mc:Choice>
              <mc:Fallback>
                <p:oleObj name="Imagem de bitmap" r:id="rId3" imgW="5144218" imgH="110476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781300"/>
                        <a:ext cx="766127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7380288" y="6021388"/>
          <a:ext cx="94297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Imagem de bitmap" r:id="rId5" imgW="942857" imgH="209524" progId="Paint.Picture">
                  <p:embed/>
                </p:oleObj>
              </mc:Choice>
              <mc:Fallback>
                <p:oleObj name="Imagem de bitmap" r:id="rId5" imgW="942857" imgH="20952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6021388"/>
                        <a:ext cx="94297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4"/>
          <p:cNvGraphicFramePr>
            <a:graphicFrameLocks noChangeAspect="1"/>
          </p:cNvGraphicFramePr>
          <p:nvPr/>
        </p:nvGraphicFramePr>
        <p:xfrm>
          <a:off x="7092950" y="333375"/>
          <a:ext cx="847725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Imagem de bitmap" r:id="rId3" imgW="847843" imgH="1743318" progId="Paint.Picture">
                  <p:embed/>
                </p:oleObj>
              </mc:Choice>
              <mc:Fallback>
                <p:oleObj name="Imagem de bitmap" r:id="rId3" imgW="847843" imgH="1743318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333375"/>
                        <a:ext cx="847725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3500438"/>
            <a:ext cx="56388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Levantamento simples realizado em uma equipe de operadores de trânsito da CET/SP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Total de entrevistados:13 operadores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Horário de trabalho:Turno da tarde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Local de trabalho: Zona Sul de São Paulo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Período: Outubro de 2009</a:t>
            </a:r>
          </a:p>
          <a:p>
            <a:pPr eaLnBrk="1" hangingPunct="1">
              <a:lnSpc>
                <a:spcPct val="90000"/>
              </a:lnSpc>
            </a:pPr>
            <a:endParaRPr lang="pt-BR" altLang="pt-BR" sz="2100" i="1" smtClean="0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5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836613"/>
            <a:ext cx="7158037" cy="528637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3348038" y="2060575"/>
            <a:ext cx="5795962" cy="36734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dirty="0" smtClean="0"/>
              <a:t>Dificuldade em fiscalizar moto</a:t>
            </a:r>
            <a:endParaRPr lang="pt-BR" altLang="pt-BR" sz="2500" i="1" dirty="0" smtClean="0"/>
          </a:p>
          <a:p>
            <a:pPr eaLnBrk="1" hangingPunct="1"/>
            <a:r>
              <a:rPr lang="pt-BR" altLang="pt-BR" sz="2500" dirty="0" smtClean="0"/>
              <a:t>placa dobrada, escondida ou ilegível</a:t>
            </a:r>
          </a:p>
          <a:p>
            <a:pPr eaLnBrk="1" hangingPunct="1"/>
            <a:r>
              <a:rPr lang="pt-BR" altLang="pt-BR" sz="2500" dirty="0" smtClean="0"/>
              <a:t>dificuldade de ler a placa por suas dimensões e pela alta velocidade </a:t>
            </a:r>
            <a:r>
              <a:rPr lang="pt-BR" altLang="pt-BR" sz="2500" smtClean="0"/>
              <a:t>das motocicletas</a:t>
            </a:r>
            <a:endParaRPr lang="pt-BR" altLang="pt-BR" sz="2500" dirty="0" smtClean="0"/>
          </a:p>
        </p:txBody>
      </p:sp>
      <p:graphicFrame>
        <p:nvGraphicFramePr>
          <p:cNvPr id="26628" name="Object 6"/>
          <p:cNvGraphicFramePr>
            <a:graphicFrameLocks noChangeAspect="1"/>
          </p:cNvGraphicFramePr>
          <p:nvPr/>
        </p:nvGraphicFramePr>
        <p:xfrm>
          <a:off x="539750" y="2492375"/>
          <a:ext cx="2663825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Imagem de bitmap" r:id="rId3" imgW="3104762" imgH="2381582" progId="Paint.Picture">
                  <p:embed/>
                </p:oleObj>
              </mc:Choice>
              <mc:Fallback>
                <p:oleObj name="Imagem de bitmap" r:id="rId3" imgW="3104762" imgH="238158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492375"/>
                        <a:ext cx="2663825" cy="194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92150"/>
            <a:ext cx="7158038" cy="601663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smtClean="0"/>
              <a:t>Qual infração que mais são presenciadas</a:t>
            </a:r>
            <a:endParaRPr lang="pt-BR" altLang="pt-BR" sz="2500" i="1" smtClean="0"/>
          </a:p>
          <a:p>
            <a:pPr eaLnBrk="1" hangingPunct="1"/>
            <a:r>
              <a:rPr lang="pt-BR" altLang="pt-BR" sz="2500" smtClean="0"/>
              <a:t>Semáforo vermelho</a:t>
            </a:r>
          </a:p>
          <a:p>
            <a:pPr eaLnBrk="1" hangingPunct="1"/>
            <a:r>
              <a:rPr lang="pt-BR" altLang="pt-BR" sz="2500" smtClean="0"/>
              <a:t>Contra-mão</a:t>
            </a:r>
          </a:p>
          <a:p>
            <a:pPr eaLnBrk="1" hangingPunct="1"/>
            <a:r>
              <a:rPr lang="pt-BR" altLang="pt-BR" sz="2500" smtClean="0"/>
              <a:t>Conversão e retorno proibido</a:t>
            </a:r>
          </a:p>
          <a:p>
            <a:pPr eaLnBrk="1" hangingPunct="1"/>
            <a:r>
              <a:rPr lang="pt-BR" altLang="pt-BR" sz="2500" smtClean="0"/>
              <a:t>Estacionamento proibido</a:t>
            </a:r>
          </a:p>
          <a:p>
            <a:pPr eaLnBrk="1" hangingPunct="1"/>
            <a:r>
              <a:rPr lang="pt-BR" altLang="pt-BR" sz="2500" smtClean="0"/>
              <a:t>Falta de capacete</a:t>
            </a:r>
          </a:p>
        </p:txBody>
      </p:sp>
      <p:graphicFrame>
        <p:nvGraphicFramePr>
          <p:cNvPr id="27652" name="Object 5"/>
          <p:cNvGraphicFramePr>
            <a:graphicFrameLocks noChangeAspect="1"/>
          </p:cNvGraphicFramePr>
          <p:nvPr/>
        </p:nvGraphicFramePr>
        <p:xfrm>
          <a:off x="6659563" y="3213100"/>
          <a:ext cx="1733550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Imagem de bitmap" r:id="rId3" imgW="1733333" imgH="2238687" progId="Paint.Picture">
                  <p:embed/>
                </p:oleObj>
              </mc:Choice>
              <mc:Fallback>
                <p:oleObj name="Imagem de bitmap" r:id="rId3" imgW="1733333" imgH="223868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213100"/>
                        <a:ext cx="1733550" cy="223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4"/>
          <p:cNvGraphicFramePr>
            <a:graphicFrameLocks noChangeAspect="1"/>
          </p:cNvGraphicFramePr>
          <p:nvPr/>
        </p:nvGraphicFramePr>
        <p:xfrm>
          <a:off x="5148263" y="3286125"/>
          <a:ext cx="3200400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Imagem de bitmap" r:id="rId3" imgW="3200000" imgH="3572374" progId="Paint.Picture">
                  <p:embed/>
                </p:oleObj>
              </mc:Choice>
              <mc:Fallback>
                <p:oleObj name="Imagem de bitmap" r:id="rId3" imgW="3200000" imgH="357237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286125"/>
                        <a:ext cx="3200400" cy="357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836613"/>
            <a:ext cx="7158037" cy="528637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smtClean="0"/>
              <a:t>Comportamento que deveria ser infração</a:t>
            </a:r>
            <a:endParaRPr lang="pt-BR" altLang="pt-BR" sz="2500" i="1" smtClean="0"/>
          </a:p>
          <a:p>
            <a:pPr eaLnBrk="1" hangingPunct="1"/>
            <a:r>
              <a:rPr lang="pt-BR" altLang="pt-BR" sz="2500" smtClean="0"/>
              <a:t>Fazer barulho com o escapamento (estourar)</a:t>
            </a:r>
          </a:p>
          <a:p>
            <a:pPr eaLnBrk="1" hangingPunct="1"/>
            <a:r>
              <a:rPr lang="pt-BR" altLang="pt-BR" sz="2500" smtClean="0"/>
              <a:t>Atravessar por dentro do posto de gasolina para evitar proibições</a:t>
            </a:r>
          </a:p>
          <a:p>
            <a:pPr eaLnBrk="1" hangingPunct="1"/>
            <a:r>
              <a:rPr lang="pt-BR" altLang="pt-BR" sz="2500" smtClean="0"/>
              <a:t>Transitar entre veículos</a:t>
            </a:r>
          </a:p>
          <a:p>
            <a:pPr eaLnBrk="1" hangingPunct="1"/>
            <a:r>
              <a:rPr lang="pt-BR" altLang="pt-BR" sz="2500" smtClean="0"/>
              <a:t>Fumar dirigindo</a:t>
            </a:r>
          </a:p>
          <a:p>
            <a:pPr eaLnBrk="1" hangingPunct="1"/>
            <a:r>
              <a:rPr lang="pt-BR" altLang="pt-BR" sz="2500" smtClean="0"/>
              <a:t>Usar chinelo</a:t>
            </a:r>
          </a:p>
          <a:p>
            <a:pPr eaLnBrk="1" hangingPunct="1"/>
            <a:r>
              <a:rPr lang="pt-BR" altLang="pt-BR" sz="2500" smtClean="0"/>
              <a:t>Falta de EPI</a:t>
            </a:r>
            <a:r>
              <a:rPr lang="pt-BR" altLang="pt-BR" sz="280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836613"/>
            <a:ext cx="7158037" cy="528637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smtClean="0"/>
              <a:t>O que você não consegue autuar</a:t>
            </a:r>
            <a:endParaRPr lang="pt-BR" altLang="pt-BR" sz="2500" i="1" smtClean="0"/>
          </a:p>
          <a:p>
            <a:pPr eaLnBrk="1" hangingPunct="1"/>
            <a:r>
              <a:rPr lang="pt-BR" altLang="pt-BR" sz="2500" smtClean="0"/>
              <a:t>malabarismo</a:t>
            </a:r>
          </a:p>
          <a:p>
            <a:pPr eaLnBrk="1" hangingPunct="1"/>
            <a:r>
              <a:rPr lang="pt-BR" altLang="pt-BR" sz="2500" smtClean="0"/>
              <a:t>Semáforo vermelho</a:t>
            </a:r>
          </a:p>
          <a:p>
            <a:pPr eaLnBrk="1" hangingPunct="1"/>
            <a:r>
              <a:rPr lang="pt-BR" altLang="pt-BR" sz="2500" smtClean="0"/>
              <a:t>faixa exclusiva</a:t>
            </a:r>
          </a:p>
          <a:p>
            <a:pPr eaLnBrk="1" hangingPunct="1"/>
            <a:endParaRPr lang="pt-BR" altLang="pt-BR" sz="25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smtClean="0"/>
              <a:t>Qual enquadramento você acha injusto</a:t>
            </a:r>
            <a:endParaRPr lang="pt-BR" altLang="pt-BR" sz="2500" i="1" smtClean="0"/>
          </a:p>
          <a:p>
            <a:pPr eaLnBrk="1" hangingPunct="1"/>
            <a:r>
              <a:rPr lang="pt-BR" altLang="pt-BR" sz="2500" smtClean="0"/>
              <a:t>uso de viseira</a:t>
            </a:r>
          </a:p>
          <a:p>
            <a:pPr eaLnBrk="1" hangingPunct="1"/>
            <a:r>
              <a:rPr lang="pt-BR" altLang="pt-BR" sz="2500" smtClean="0"/>
              <a:t>nenhum é injusto</a:t>
            </a: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6227763" y="2133600"/>
          <a:ext cx="22479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Imagem de bitmap" r:id="rId3" imgW="2247619" imgH="1676634" progId="Paint.Picture">
                  <p:embed/>
                </p:oleObj>
              </mc:Choice>
              <mc:Fallback>
                <p:oleObj name="Imagem de bitmap" r:id="rId3" imgW="2247619" imgH="167663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133600"/>
                        <a:ext cx="22479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8313" y="2997200"/>
            <a:ext cx="8496300" cy="295275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Hurt Report - Motorcycle Accident Cause Factors and</a:t>
            </a:r>
          </a:p>
          <a:p>
            <a:pPr marL="609600" indent="-609600">
              <a:lnSpc>
                <a:spcPct val="90000"/>
              </a:lnSpc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Identification of Countermeasures (1981) 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0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Departament for Transport (UK)  – In-depth Study of Motorcycle (2004)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0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MAIDS – Motorcycle Accidents in Depth Study - In-depth investigations of accidents involving powered two wheelers (2009)</a:t>
            </a:r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0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4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4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412875"/>
            <a:ext cx="7086600" cy="1600200"/>
          </a:xfrm>
        </p:spPr>
        <p:txBody>
          <a:bodyPr/>
          <a:lstStyle/>
          <a:p>
            <a:pPr eaLnBrk="1" hangingPunct="1">
              <a:defRPr/>
            </a:pPr>
            <a:r>
              <a:rPr lang="pt-BR" sz="26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Estudos aprofundados sobre acidentes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ítulo 1"/>
          <p:cNvSpPr>
            <a:spLocks noGrp="1"/>
          </p:cNvSpPr>
          <p:nvPr>
            <p:ph type="title"/>
          </p:nvPr>
        </p:nvSpPr>
        <p:spPr>
          <a:xfrm>
            <a:off x="900113" y="620713"/>
            <a:ext cx="7158037" cy="744537"/>
          </a:xfrm>
        </p:spPr>
        <p:txBody>
          <a:bodyPr/>
          <a:lstStyle/>
          <a:p>
            <a:pPr eaLnBrk="1" hangingPunct="1">
              <a:defRPr/>
            </a:pPr>
            <a:r>
              <a:rPr lang="pt-BR" sz="1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Hurt Report - Motorcycle Accident Cause Factors and</a:t>
            </a:r>
            <a:br>
              <a:rPr lang="pt-BR" sz="1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1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Identification of Countermeasures (1981)</a:t>
            </a:r>
          </a:p>
        </p:txBody>
      </p:sp>
      <p:sp>
        <p:nvSpPr>
          <p:cNvPr id="31747" name="Espaço Reservado para Conteúdo 2"/>
          <p:cNvSpPr>
            <a:spLocks noGrp="1"/>
          </p:cNvSpPr>
          <p:nvPr>
            <p:ph idx="1"/>
          </p:nvPr>
        </p:nvSpPr>
        <p:spPr>
          <a:xfrm>
            <a:off x="928688" y="1785938"/>
            <a:ext cx="7661275" cy="44672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1800" b="1" i="1" dirty="0" smtClean="0"/>
              <a:t>Metodologia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1800" b="1" i="1" dirty="0" smtClean="0"/>
          </a:p>
          <a:p>
            <a:pPr eaLnBrk="1" hangingPunct="1"/>
            <a:r>
              <a:rPr lang="pt-BR" altLang="pt-BR" sz="1800" dirty="0" smtClean="0"/>
              <a:t>Realizado em Los Angeles entre 1975 e 1980</a:t>
            </a:r>
          </a:p>
          <a:p>
            <a:pPr eaLnBrk="1" hangingPunct="1"/>
            <a:r>
              <a:rPr lang="pt-BR" altLang="pt-BR" sz="1800" dirty="0" smtClean="0"/>
              <a:t>Grupo especializado que </a:t>
            </a:r>
            <a:r>
              <a:rPr lang="pt-BR" altLang="pt-BR" sz="1800" dirty="0" err="1" smtClean="0"/>
              <a:t>incluia</a:t>
            </a:r>
            <a:r>
              <a:rPr lang="pt-BR" altLang="pt-BR" sz="1800" dirty="0" smtClean="0"/>
              <a:t> engenheiros, médicos, psicólogos e técnicos </a:t>
            </a:r>
            <a:r>
              <a:rPr lang="pt-BR" altLang="pt-BR" sz="1800" smtClean="0"/>
              <a:t>em motocicletas</a:t>
            </a:r>
            <a:endParaRPr lang="pt-BR" altLang="pt-BR" sz="1800" dirty="0" smtClean="0"/>
          </a:p>
          <a:p>
            <a:pPr eaLnBrk="1" hangingPunct="1"/>
            <a:r>
              <a:rPr lang="pt-BR" altLang="pt-BR" sz="1800" dirty="0" smtClean="0"/>
              <a:t>Todo membro tinha experiência com pilotagem </a:t>
            </a:r>
            <a:r>
              <a:rPr lang="pt-BR" altLang="pt-BR" sz="1800" smtClean="0"/>
              <a:t>de motocicletas</a:t>
            </a:r>
            <a:r>
              <a:rPr lang="pt-BR" altLang="pt-BR" sz="1800" dirty="0" smtClean="0"/>
              <a:t>;</a:t>
            </a:r>
          </a:p>
          <a:p>
            <a:pPr eaLnBrk="1" hangingPunct="1"/>
            <a:r>
              <a:rPr lang="pt-BR" altLang="pt-BR" sz="1800" dirty="0" smtClean="0"/>
              <a:t>Primeiro passo, treinamento de 6 meses</a:t>
            </a:r>
          </a:p>
          <a:p>
            <a:pPr eaLnBrk="1" hangingPunct="1"/>
            <a:r>
              <a:rPr lang="pt-BR" altLang="pt-BR" sz="1800" dirty="0" smtClean="0"/>
              <a:t>Dois primeiros anos - pesquisadores investigam 900 acidentes “</a:t>
            </a:r>
            <a:r>
              <a:rPr lang="pt-BR" altLang="pt-BR" sz="1800" dirty="0" err="1" smtClean="0"/>
              <a:t>on-scene</a:t>
            </a:r>
            <a:r>
              <a:rPr lang="pt-BR" altLang="pt-BR" sz="1800" dirty="0" smtClean="0"/>
              <a:t>”, a qualquer hora e a qualquer dia</a:t>
            </a:r>
          </a:p>
          <a:p>
            <a:pPr eaLnBrk="1" hangingPunct="1"/>
            <a:r>
              <a:rPr lang="pt-BR" altLang="pt-BR" sz="1800" dirty="0" smtClean="0"/>
              <a:t>Cada acidente foi completamente reconstruído e cerca de 1000 variáveis foram obtidas de cada acidente;</a:t>
            </a:r>
          </a:p>
          <a:p>
            <a:pPr eaLnBrk="1" hangingPunct="1"/>
            <a:r>
              <a:rPr lang="pt-BR" altLang="pt-BR" sz="1800" dirty="0" smtClean="0"/>
              <a:t> Cerca de 3600 registros policiais foram obtidos no mesmo período para comparação com os outros 900</a:t>
            </a:r>
          </a:p>
          <a:p>
            <a:pPr eaLnBrk="1" hangingPunct="1"/>
            <a:endParaRPr lang="pt-BR" altLang="pt-BR" sz="1800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765175"/>
            <a:ext cx="7158038" cy="528638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Introdução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z="2500" dirty="0" smtClean="0"/>
              <a:t>Objetivo</a:t>
            </a:r>
          </a:p>
          <a:p>
            <a:pPr eaLnBrk="1" hangingPunct="1"/>
            <a:r>
              <a:rPr lang="pt-BR" altLang="pt-BR" sz="2500" dirty="0" smtClean="0"/>
              <a:t>Definições</a:t>
            </a:r>
          </a:p>
          <a:p>
            <a:pPr eaLnBrk="1" hangingPunct="1"/>
            <a:r>
              <a:rPr lang="pt-BR" altLang="pt-BR" sz="2500" dirty="0" smtClean="0"/>
              <a:t>Situação do transporte em São Paulo</a:t>
            </a:r>
          </a:p>
          <a:p>
            <a:pPr eaLnBrk="1" hangingPunct="1"/>
            <a:r>
              <a:rPr lang="pt-BR" altLang="pt-BR" sz="2500" dirty="0" smtClean="0"/>
              <a:t>Frota brasileira</a:t>
            </a:r>
          </a:p>
          <a:p>
            <a:pPr eaLnBrk="1" hangingPunct="1"/>
            <a:r>
              <a:rPr lang="pt-BR" altLang="pt-BR" sz="2500" dirty="0" smtClean="0"/>
              <a:t>Panorama da fiscalização</a:t>
            </a:r>
          </a:p>
          <a:p>
            <a:pPr eaLnBrk="1" hangingPunct="1"/>
            <a:r>
              <a:rPr lang="pt-BR" altLang="pt-BR" sz="2500" dirty="0" smtClean="0"/>
              <a:t>Alguns estudos aprofundados </a:t>
            </a:r>
            <a:r>
              <a:rPr lang="pt-BR" altLang="pt-BR" sz="2500" smtClean="0"/>
              <a:t>sobre motocicletas</a:t>
            </a:r>
            <a:endParaRPr lang="pt-BR" altLang="pt-BR" sz="2500" dirty="0" smtClean="0"/>
          </a:p>
          <a:p>
            <a:pPr eaLnBrk="1" hangingPunct="1"/>
            <a:r>
              <a:rPr lang="pt-BR" altLang="pt-BR" sz="2500" dirty="0" smtClean="0"/>
              <a:t>Considerações sobre fatores contribuintes em acidentes</a:t>
            </a:r>
          </a:p>
          <a:p>
            <a:pPr eaLnBrk="1" hangingPunct="1"/>
            <a:r>
              <a:rPr lang="pt-BR" altLang="pt-BR" sz="2500" dirty="0" smtClean="0"/>
              <a:t>Medidas para diminuir a gravidade e o número de acidentes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ítulo 1"/>
          <p:cNvSpPr>
            <a:spLocks noGrp="1"/>
          </p:cNvSpPr>
          <p:nvPr>
            <p:ph type="title"/>
          </p:nvPr>
        </p:nvSpPr>
        <p:spPr>
          <a:xfrm>
            <a:off x="900113" y="404813"/>
            <a:ext cx="7158037" cy="936625"/>
          </a:xfrm>
        </p:spPr>
        <p:txBody>
          <a:bodyPr/>
          <a:lstStyle/>
          <a:p>
            <a:pPr eaLnBrk="1" hangingPunct="1">
              <a:defRPr/>
            </a:pP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Hurt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Report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Cause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Factors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and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Identification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Countermeasures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(1981)</a:t>
            </a:r>
          </a:p>
        </p:txBody>
      </p:sp>
      <p:sp>
        <p:nvSpPr>
          <p:cNvPr id="32771" name="Espaço Reservado para Conteúdo 2"/>
          <p:cNvSpPr>
            <a:spLocks noGrp="1"/>
          </p:cNvSpPr>
          <p:nvPr>
            <p:ph idx="1"/>
          </p:nvPr>
        </p:nvSpPr>
        <p:spPr>
          <a:xfrm>
            <a:off x="928688" y="2571750"/>
            <a:ext cx="7661275" cy="4114800"/>
          </a:xfrm>
        </p:spPr>
        <p:txBody>
          <a:bodyPr/>
          <a:lstStyle/>
          <a:p>
            <a:pPr eaLnBrk="1" hangingPunct="1"/>
            <a:r>
              <a:rPr lang="pt-BR" altLang="pt-BR" sz="1800" smtClean="0"/>
              <a:t>Dados de exposição foram obtidos para 505 dos 900 acidentes;</a:t>
            </a:r>
          </a:p>
          <a:p>
            <a:pPr eaLnBrk="1" hangingPunct="1"/>
            <a:r>
              <a:rPr lang="pt-BR" altLang="pt-BR" sz="1800" smtClean="0"/>
              <a:t>Os pesquisadores voltaram então ao mesmo local do acidente, no mesmo dia e horário e entrevistaram 2310 motociclistas</a:t>
            </a:r>
          </a:p>
          <a:p>
            <a:pPr eaLnBrk="1" hangingPunct="1"/>
            <a:r>
              <a:rPr lang="pt-BR" altLang="pt-BR" sz="1800" smtClean="0"/>
              <a:t>Informações foram coletadas sobre experiência, educação, uso de capacete, álcool e drogas para esses motociclistas que passaram pelo mesmo local mas não se envolveram em acidentes</a:t>
            </a:r>
          </a:p>
          <a:p>
            <a:pPr eaLnBrk="1" hangingPunct="1"/>
            <a:r>
              <a:rPr lang="pt-BR" altLang="pt-BR" sz="1800" smtClean="0"/>
              <a:t>O estudo aprofundado mostrou a causa dos 900 acidentes estudados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eaLnBrk="1" hangingPunct="1"/>
            <a:endParaRPr lang="pt-BR" altLang="pt-BR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8688" y="357188"/>
            <a:ext cx="7429500" cy="1009650"/>
          </a:xfrm>
        </p:spPr>
        <p:txBody>
          <a:bodyPr/>
          <a:lstStyle/>
          <a:p>
            <a:pPr>
              <a:defRPr/>
            </a:pP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Hurt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Report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Cause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Factors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and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Identification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Countermeasures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(1981)</a:t>
            </a:r>
            <a:endParaRPr lang="pt-BR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7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7313" y="1571625"/>
            <a:ext cx="6591300" cy="4714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0"/>
            <a:ext cx="7158038" cy="1412875"/>
          </a:xfrm>
        </p:spPr>
        <p:txBody>
          <a:bodyPr/>
          <a:lstStyle/>
          <a:p>
            <a:pPr algn="ctr">
              <a:defRPr/>
            </a:pP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Hurt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resultados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8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5475" y="1981200"/>
            <a:ext cx="5768975" cy="4114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642938"/>
            <a:ext cx="7488237" cy="1008062"/>
          </a:xfrm>
        </p:spPr>
        <p:txBody>
          <a:bodyPr/>
          <a:lstStyle/>
          <a:p>
            <a:pPr eaLnBrk="1" hangingPunct="1">
              <a:defRPr/>
            </a:pP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Departament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(UK) 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(2004)</a:t>
            </a:r>
            <a:b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pt-BR" sz="2000" b="1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700213"/>
            <a:ext cx="8532812" cy="54467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Baseado em grande parte da interpretação humana;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Realizado pela Escola de Psicologia da Universidade de Nottingham;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Análise de 1970 acidentes obtidas da Polícia de Midlands entre 1997 e 2002;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Primeiramente foi separada uma amostra heterogênea dos dados policiais;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Os arquivos com grande quantidade de informações para cada tipo de acidente e de seus desdobramentos legais;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No mínimo arquivo com folha e informações resumidas sobre o acidente incluindo data, horário, localização e condições meteorológicas;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Cada caso foi resumido em um banco de dados que continha informações como o local e o horário, uma narração resumida, um croqui e uma lista de fatores explicativos;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Um programa no banco de dados calculava vários itens;</a:t>
            </a:r>
          </a:p>
          <a:p>
            <a:pPr eaLnBrk="1" hangingPunct="1">
              <a:lnSpc>
                <a:spcPct val="90000"/>
              </a:lnSpc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</a:pPr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8688" y="428625"/>
            <a:ext cx="7158037" cy="938213"/>
          </a:xfrm>
        </p:spPr>
        <p:txBody>
          <a:bodyPr/>
          <a:lstStyle/>
          <a:p>
            <a:pPr>
              <a:defRPr/>
            </a:pP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Departament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(UK) 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(2004)</a:t>
            </a:r>
            <a:endParaRPr lang="pt-BR" sz="2000" dirty="0"/>
          </a:p>
        </p:txBody>
      </p:sp>
      <p:sp>
        <p:nvSpPr>
          <p:cNvPr id="36867" name="Espaço Reservado para Conteúdo 2"/>
          <p:cNvSpPr>
            <a:spLocks noGrp="1"/>
          </p:cNvSpPr>
          <p:nvPr>
            <p:ph idx="1"/>
          </p:nvPr>
        </p:nvSpPr>
        <p:spPr>
          <a:xfrm>
            <a:off x="949325" y="1785938"/>
            <a:ext cx="7908925" cy="43100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pt-BR" sz="2000" dirty="0" smtClean="0"/>
              <a:t>Uma narrativa dos fatos, descrevendo passo a passo as ações que levaram ao acidente era incluída no banco de dados;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dirty="0" smtClean="0"/>
              <a:t>Discrepâncias entre os relatos das testemunhas e o relato dos envolvidos eram resolvidos com base na análise de outros dados do acidente;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dirty="0" smtClean="0"/>
              <a:t>Posteriormente um croqui do acidente era elaborado incluindo</a:t>
            </a:r>
          </a:p>
          <a:p>
            <a:r>
              <a:rPr lang="pt-BR" altLang="pt-BR" sz="2000" dirty="0" smtClean="0"/>
              <a:t>Um conjunto mínimo de explicações para cada acidente era registrado</a:t>
            </a:r>
          </a:p>
          <a:p>
            <a:r>
              <a:rPr lang="pt-BR" altLang="pt-BR" sz="2000" dirty="0" smtClean="0"/>
              <a:t>Essa lista deveria conter informações como características do motociclista, do clima e do veículo;</a:t>
            </a:r>
          </a:p>
          <a:p>
            <a:r>
              <a:rPr lang="pt-BR" altLang="pt-BR" sz="2000" dirty="0" smtClean="0"/>
              <a:t>A intenção é agrupar as características comuns nos acidentes;</a:t>
            </a:r>
          </a:p>
          <a:p>
            <a:r>
              <a:rPr lang="pt-BR" altLang="pt-BR" sz="2000" dirty="0" smtClean="0"/>
              <a:t>Estatística não é o objetivo principal desse estudo embora estatística simples tenha sido utilizada</a:t>
            </a:r>
          </a:p>
          <a:p>
            <a:endParaRPr lang="pt-BR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571500"/>
            <a:ext cx="7158038" cy="795338"/>
          </a:xfrm>
        </p:spPr>
        <p:txBody>
          <a:bodyPr/>
          <a:lstStyle/>
          <a:p>
            <a:pPr>
              <a:defRPr/>
            </a:pP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Departament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(UK) 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(2004) - Resultados</a:t>
            </a:r>
            <a:endParaRPr lang="pt-BR" sz="2000" dirty="0"/>
          </a:p>
        </p:txBody>
      </p:sp>
      <p:pic>
        <p:nvPicPr>
          <p:cNvPr id="378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4438" y="1714500"/>
            <a:ext cx="6357937" cy="50974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158038" cy="1196975"/>
          </a:xfrm>
        </p:spPr>
        <p:txBody>
          <a:bodyPr/>
          <a:lstStyle/>
          <a:p>
            <a:pPr eaLnBrk="1" hangingPunct="1">
              <a:defRPr/>
            </a:pP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MAIDS –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Depth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investigations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involving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powered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two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wheelers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b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pt-BR" sz="1800" b="1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1700213"/>
            <a:ext cx="7661275" cy="51577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800" dirty="0" smtClean="0"/>
              <a:t>Metodologia</a:t>
            </a:r>
          </a:p>
          <a:p>
            <a:pPr eaLnBrk="1" hangingPunct="1">
              <a:lnSpc>
                <a:spcPct val="80000"/>
              </a:lnSpc>
            </a:pPr>
            <a:endParaRPr lang="pt-BR" altLang="pt-BR" sz="1800" dirty="0" smtClean="0"/>
          </a:p>
          <a:p>
            <a:pPr eaLnBrk="1" hangingPunct="1">
              <a:lnSpc>
                <a:spcPct val="80000"/>
              </a:lnSpc>
            </a:pPr>
            <a:r>
              <a:rPr lang="pt-BR" altLang="pt-BR" sz="1800" dirty="0" smtClean="0"/>
              <a:t>Realizado pela Associação </a:t>
            </a:r>
            <a:r>
              <a:rPr lang="pt-BR" altLang="pt-BR" sz="1800" dirty="0" err="1" smtClean="0"/>
              <a:t>européia</a:t>
            </a:r>
            <a:r>
              <a:rPr lang="pt-BR" altLang="pt-BR" sz="1800" dirty="0" smtClean="0"/>
              <a:t> de fabricantes de motocicletas com o apoio da Comissão </a:t>
            </a:r>
            <a:r>
              <a:rPr lang="pt-BR" altLang="pt-BR" sz="1800" dirty="0" err="1" smtClean="0"/>
              <a:t>européia</a:t>
            </a:r>
            <a:r>
              <a:rPr lang="pt-BR" altLang="pt-BR" sz="1800" dirty="0" smtClean="0"/>
              <a:t> e outros parceiros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dirty="0" smtClean="0"/>
              <a:t>Realizado entre 1999 e 2000 em áreas da França, Alemanha, Holanda, Espanha e Itália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dirty="0" smtClean="0"/>
              <a:t>Cinco grupos de pesquisadores realizaram “</a:t>
            </a:r>
            <a:r>
              <a:rPr lang="pt-BR" altLang="pt-BR" sz="1800" dirty="0" err="1" smtClean="0"/>
              <a:t>on-scene</a:t>
            </a:r>
            <a:r>
              <a:rPr lang="pt-BR" altLang="pt-BR" sz="1800" dirty="0" smtClean="0"/>
              <a:t>” e “</a:t>
            </a:r>
            <a:r>
              <a:rPr lang="pt-BR" altLang="pt-BR" sz="1800" dirty="0" err="1" smtClean="0"/>
              <a:t>in-depth</a:t>
            </a:r>
            <a:r>
              <a:rPr lang="pt-BR" altLang="pt-BR" sz="1800" dirty="0" smtClean="0"/>
              <a:t>” investigação nas cinco áreas;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dirty="0" smtClean="0"/>
              <a:t>Um total de 921 acidentes foram investigados resultando 2000 variáveis codificadas para cada acidentes;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dirty="0" smtClean="0"/>
              <a:t>A investigação incluía uma ampla reconstrução dos acidentes;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dirty="0" smtClean="0"/>
              <a:t>Testemunhas dos acidentes foram entrevistadas;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dirty="0" smtClean="0"/>
              <a:t>Relatórios médicos foram obtidos com o auxílio das autoridades locais;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dirty="0" smtClean="0"/>
              <a:t>O uso de “Caso controle” permitiu que com base nos dados coletados fossem identificados os fatores de risco e as medidas preventivas para os demais usuários;</a:t>
            </a:r>
          </a:p>
          <a:p>
            <a:pPr eaLnBrk="1" hangingPunct="1">
              <a:lnSpc>
                <a:spcPct val="80000"/>
              </a:lnSpc>
            </a:pPr>
            <a:endParaRPr lang="pt-BR" altLang="pt-BR" sz="1800" dirty="0" smtClean="0"/>
          </a:p>
          <a:p>
            <a:pPr eaLnBrk="1" hangingPunct="1">
              <a:lnSpc>
                <a:spcPct val="80000"/>
              </a:lnSpc>
            </a:pPr>
            <a:endParaRPr lang="pt-BR" altLang="pt-B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260350"/>
            <a:ext cx="7158038" cy="1412875"/>
          </a:xfrm>
        </p:spPr>
        <p:txBody>
          <a:bodyPr/>
          <a:lstStyle/>
          <a:p>
            <a:pPr eaLnBrk="1" hangingPunct="1">
              <a:defRPr/>
            </a:pP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MAIDS –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Depth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investigations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involving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powered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two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wheelers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(2009)</a:t>
            </a:r>
            <a:b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pt-BR" sz="1800" b="1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700213"/>
            <a:ext cx="8280400" cy="49688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600" b="1" smtClean="0"/>
              <a:t>Coleta de dados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6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600" smtClean="0"/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Acidentes foram amplamente reconstruídos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Atenção especial foi dada ao local onde aconteceu o acidente (iluminação, direção, veículo, etc)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 cena do acidente foi documentada em detalhes e registradas em diagramas indicando a situação pré-acidente, acidente e pós acidente;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Paralelamente a investigação “on scene”, outros pesquisadores treinados conversaram com testemunhas para obter mais dados sobre o acidente;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Imediatamente após o acidente os pesquisadores começaram a procurar por informações sobre os relatórios médicos dos envolvidos;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Após o término da investigação “on-scene”, a reconstrução do acidente foi feita;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Tradicionais técnicas de reconstrução de acidentes foram utilizadas;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Um estudo da cinemático dos movimentos do acidente foi também efetuado;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563" y="285750"/>
            <a:ext cx="7158037" cy="1081088"/>
          </a:xfrm>
        </p:spPr>
        <p:txBody>
          <a:bodyPr/>
          <a:lstStyle/>
          <a:p>
            <a:pPr>
              <a:defRPr/>
            </a:pP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MAIDS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investigations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involving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powered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two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wheelers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(2009) - Resultados</a:t>
            </a:r>
            <a:endParaRPr lang="pt-BR" sz="2000" dirty="0"/>
          </a:p>
        </p:txBody>
      </p:sp>
      <p:pic>
        <p:nvPicPr>
          <p:cNvPr id="409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4438" y="1571625"/>
            <a:ext cx="7019925" cy="47863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563" y="285750"/>
            <a:ext cx="7158037" cy="1081088"/>
          </a:xfrm>
        </p:spPr>
        <p:txBody>
          <a:bodyPr/>
          <a:lstStyle/>
          <a:p>
            <a:pPr>
              <a:defRPr/>
            </a:pP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MAIDS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investigations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involving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powered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two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wheelers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(2009) - Resultados</a:t>
            </a:r>
            <a:endParaRPr lang="pt-BR" sz="2000" dirty="0"/>
          </a:p>
        </p:txBody>
      </p:sp>
      <p:pic>
        <p:nvPicPr>
          <p:cNvPr id="419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43063"/>
            <a:ext cx="6927850" cy="492918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286125"/>
            <a:ext cx="5638800" cy="1905000"/>
          </a:xfrm>
        </p:spPr>
        <p:txBody>
          <a:bodyPr/>
          <a:lstStyle/>
          <a:p>
            <a:pPr eaLnBrk="1" hangingPunct="1"/>
            <a:r>
              <a:rPr lang="pt-BR" altLang="pt-BR" smtClean="0"/>
              <a:t>Definições (CTB) e a situação do transporte em São Paulo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Introdução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71625" y="2928938"/>
            <a:ext cx="7286625" cy="3500437"/>
          </a:xfrm>
        </p:spPr>
        <p:txBody>
          <a:bodyPr/>
          <a:lstStyle/>
          <a:p>
            <a:pPr eaLnBrk="1" hangingPunct="1"/>
            <a:endParaRPr lang="pt-BR" altLang="pt-BR" sz="2500" smtClean="0"/>
          </a:p>
          <a:p>
            <a:pPr eaLnBrk="1" hangingPunct="1"/>
            <a:r>
              <a:rPr lang="pt-BR" altLang="pt-BR" smtClean="0"/>
              <a:t>Fator presente no acidente (não essencial para a manobra) que evitaria o acidente (ou reduziria sua gravidade) se estivesse ausente (ou presente em nível reduzido mas ainda praticável)</a:t>
            </a:r>
          </a:p>
          <a:p>
            <a:pPr eaLnBrk="1" hangingPunct="1"/>
            <a:endParaRPr lang="pt-BR" altLang="pt-BR" smtClean="0"/>
          </a:p>
          <a:p>
            <a:pPr eaLnBrk="1" hangingPunct="1"/>
            <a:endParaRPr lang="pt-BR" altLang="pt-BR" smtClean="0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Fatores Contribuintes</a:t>
            </a:r>
          </a:p>
        </p:txBody>
      </p:sp>
      <p:sp>
        <p:nvSpPr>
          <p:cNvPr id="43012" name="Retângulo 3"/>
          <p:cNvSpPr>
            <a:spLocks noChangeArrowheads="1"/>
          </p:cNvSpPr>
          <p:nvPr/>
        </p:nvSpPr>
        <p:spPr bwMode="auto">
          <a:xfrm>
            <a:off x="5929313" y="6215063"/>
            <a:ext cx="26971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500"/>
              <a:t>Fonte: Elisabeth Sabey, 1980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785813"/>
            <a:ext cx="7158038" cy="581025"/>
          </a:xfrm>
        </p:spPr>
        <p:txBody>
          <a:bodyPr/>
          <a:lstStyle/>
          <a:p>
            <a:pPr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35" name="Espaço Reservado para Conteúdo 2"/>
          <p:cNvSpPr>
            <a:spLocks noGrp="1"/>
          </p:cNvSpPr>
          <p:nvPr>
            <p:ph idx="1"/>
          </p:nvPr>
        </p:nvSpPr>
        <p:spPr>
          <a:xfrm>
            <a:off x="928688" y="1714500"/>
            <a:ext cx="7661275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>Essencial na manobra: origem/destino do movimento, via e veículo utilizado,...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>Não essencial na manobra: velocidade, estado do condutor, da sinalização, ...</a:t>
            </a:r>
          </a:p>
          <a:p>
            <a:pPr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>Contribuinte para o acidente X Contribuinte para a gravidade do acidente.</a:t>
            </a:r>
          </a:p>
          <a:p>
            <a:pPr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>Fator contribuinte não é apenas um fator presente (ou prevalente) no acidente.</a:t>
            </a:r>
            <a:br>
              <a:rPr lang="pt-BR" altLang="pt-BR" sz="2000" smtClean="0"/>
            </a:br>
            <a:r>
              <a:rPr lang="pt-BR" altLang="pt-BR" sz="2000" smtClean="0"/>
              <a:t>Como determinar se o acidente seria evitado na ausência (ou redução) do fator?</a:t>
            </a:r>
            <a:br>
              <a:rPr lang="pt-BR" altLang="pt-BR" sz="2000" smtClean="0"/>
            </a:br>
            <a:r>
              <a:rPr lang="pt-BR" altLang="pt-BR" sz="2000" smtClean="0"/>
              <a:t>Resposta complexa, em geral baseada nos princípios de reconstrução de acidentes.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563" y="642938"/>
            <a:ext cx="7158037" cy="723900"/>
          </a:xfrm>
        </p:spPr>
        <p:txBody>
          <a:bodyPr/>
          <a:lstStyle/>
          <a:p>
            <a:pPr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05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t-BR" altLang="pt-BR" smtClean="0"/>
              <a:t>    </a:t>
            </a:r>
            <a:r>
              <a:rPr lang="pt-BR" altLang="pt-BR" sz="2000" smtClean="0"/>
              <a:t>Papel dos fatores presentes (ou prevalentes) no acidente: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/>
            </a:r>
            <a:br>
              <a:rPr lang="pt-BR" altLang="pt-BR" sz="2000" smtClean="0"/>
            </a:br>
            <a:r>
              <a:rPr lang="pt-BR" altLang="pt-BR" sz="2000" smtClean="0"/>
              <a:t>- primário: fator que iniciou a sequência de eventos q resultou no acidente;</a:t>
            </a:r>
            <a:br>
              <a:rPr lang="pt-BR" altLang="pt-BR" sz="2000" smtClean="0"/>
            </a:br>
            <a:r>
              <a:rPr lang="pt-BR" altLang="pt-BR" sz="2000" smtClean="0"/>
              <a:t>- secundário: fator que participou da gênese ou da sequência de eventos;</a:t>
            </a:r>
            <a:br>
              <a:rPr lang="pt-BR" altLang="pt-BR" sz="2000" smtClean="0"/>
            </a:br>
            <a:r>
              <a:rPr lang="pt-BR" altLang="pt-BR" sz="2000" smtClean="0"/>
              <a:t>- neutro: fator que interferiu na possibilidade de início/resposta ao evento;</a:t>
            </a:r>
            <a:br>
              <a:rPr lang="pt-BR" altLang="pt-BR" sz="2000" smtClean="0"/>
            </a:br>
            <a:r>
              <a:rPr lang="pt-BR" altLang="pt-BR" sz="2000" smtClean="0"/>
              <a:t>- não contribuinte: fator presente mas que não teve interferência no evento."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8688" y="500063"/>
            <a:ext cx="7158037" cy="795337"/>
          </a:xfrm>
        </p:spPr>
        <p:txBody>
          <a:bodyPr/>
          <a:lstStyle/>
          <a:p>
            <a:pPr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 –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Hurt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08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z="2000" smtClean="0"/>
              <a:t>Fatores que deram início aos 900 acidentes foram determinados;</a:t>
            </a:r>
          </a:p>
          <a:p>
            <a:pPr eaLnBrk="1" hangingPunct="1"/>
            <a:r>
              <a:rPr lang="pt-BR" altLang="pt-BR" sz="2000" smtClean="0"/>
              <a:t>Esse é o fator primário na ocorrência dos acidentes;</a:t>
            </a:r>
          </a:p>
          <a:p>
            <a:pPr eaLnBrk="1" hangingPunct="1"/>
            <a:r>
              <a:rPr lang="pt-BR" altLang="pt-BR" sz="2000" smtClean="0"/>
              <a:t>Os fatores que deram causa aos acidentes são: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Veículo fantasma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Erro do motociclista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Erro do motorista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Defeito na via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Pedestres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Animais na via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Falha do veículo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Outros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Desconhecido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endParaRPr lang="pt-BR" altLang="pt-BR" sz="1600" smtClean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pt-BR" altLang="pt-BR" sz="1600" i="1" smtClean="0"/>
              <a:t>Nada se fala no The Hurt Report sobre fatores contribuintes</a:t>
            </a:r>
          </a:p>
          <a:p>
            <a:pPr eaLnBrk="1" hangingPunct="1"/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428625"/>
            <a:ext cx="7158038" cy="1009650"/>
          </a:xfrm>
        </p:spPr>
        <p:txBody>
          <a:bodyPr/>
          <a:lstStyle/>
          <a:p>
            <a:pPr>
              <a:defRPr/>
            </a:pPr>
            <a:r>
              <a:rPr lang="pt-BR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 - </a:t>
            </a:r>
            <a:r>
              <a:rPr lang="pt-BR" sz="25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Departament</a:t>
            </a:r>
            <a:r>
              <a:rPr lang="pt-BR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pt-BR" sz="25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</a:t>
            </a:r>
            <a:r>
              <a:rPr lang="pt-BR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(UK) </a:t>
            </a:r>
            <a:endParaRPr lang="pt-BR" sz="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107" name="Espaço Reservado para Conteúdo 2"/>
          <p:cNvSpPr>
            <a:spLocks noGrp="1"/>
          </p:cNvSpPr>
          <p:nvPr>
            <p:ph idx="1"/>
          </p:nvPr>
        </p:nvSpPr>
        <p:spPr>
          <a:xfrm>
            <a:off x="928688" y="2714625"/>
            <a:ext cx="7661275" cy="2428875"/>
          </a:xfrm>
        </p:spPr>
        <p:txBody>
          <a:bodyPr/>
          <a:lstStyle/>
          <a:p>
            <a:r>
              <a:rPr lang="pt-BR" altLang="pt-BR" sz="2000" smtClean="0"/>
              <a:t>Dados dos acidentes foram introduzidos no banco de dados;</a:t>
            </a:r>
          </a:p>
          <a:p>
            <a:r>
              <a:rPr lang="pt-BR" altLang="pt-BR" sz="2000" smtClean="0"/>
              <a:t>No formulário de entrada dos dados havia um campo para a identificação do fator primário dentre uma lista de 15 fatores;</a:t>
            </a:r>
          </a:p>
          <a:p>
            <a:r>
              <a:rPr lang="pt-BR" altLang="pt-BR" sz="2000" smtClean="0"/>
              <a:t>Posteriormente havia possibilidade de identificação de até quatro fatores contribuintes;</a:t>
            </a:r>
          </a:p>
          <a:p>
            <a:r>
              <a:rPr lang="pt-BR" altLang="pt-BR" sz="2000" smtClean="0"/>
              <a:t>Juntamente identificava-se o nível de confiança do fator contribuinte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642938"/>
            <a:ext cx="7158038" cy="723900"/>
          </a:xfrm>
        </p:spPr>
        <p:txBody>
          <a:bodyPr/>
          <a:lstStyle/>
          <a:p>
            <a:pPr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 -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Maids</a:t>
            </a:r>
            <a:endParaRPr lang="pt-BR" sz="2800" dirty="0"/>
          </a:p>
        </p:txBody>
      </p:sp>
      <p:sp>
        <p:nvSpPr>
          <p:cNvPr id="4813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1800" smtClean="0"/>
              <a:t>Ao final de cada investigação, a equipe decidiu se por qual seria o fator primário na ocorrência do acidente;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altLang="pt-BR" sz="1800" smtClean="0"/>
              <a:t>Humano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altLang="pt-BR" sz="1800" smtClean="0"/>
              <a:t>Veicular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altLang="pt-BR" sz="1800" smtClean="0"/>
              <a:t>Ambiental</a:t>
            </a:r>
          </a:p>
          <a:p>
            <a:pPr lvl="2">
              <a:buFont typeface="Wingdings" panose="05000000000000000000" pitchFamily="2" charset="2"/>
              <a:buChar char="ü"/>
            </a:pPr>
            <a:endParaRPr lang="pt-BR" altLang="pt-BR" sz="1800" smtClean="0"/>
          </a:p>
          <a:p>
            <a:pPr lvl="2"/>
            <a:r>
              <a:rPr lang="pt-BR" altLang="pt-BR" sz="1800" smtClean="0"/>
              <a:t>Posteriormente cada equipe identificava quatro fatores contribuintes para cada acidente;</a:t>
            </a:r>
          </a:p>
          <a:p>
            <a:pPr lvl="2"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lvl="2">
              <a:buFont typeface="Wingdings" panose="05000000000000000000" pitchFamily="2" charset="2"/>
              <a:buChar char="ü"/>
            </a:pPr>
            <a:endParaRPr lang="pt-BR" altLang="pt-BR" smtClean="0"/>
          </a:p>
          <a:p>
            <a:pPr lvl="2">
              <a:buFont typeface="Wingdings" panose="05000000000000000000" pitchFamily="2" charset="2"/>
              <a:buChar char="ü"/>
            </a:pPr>
            <a:endParaRPr lang="pt-BR" altLang="pt-BR" smtClean="0"/>
          </a:p>
          <a:p>
            <a:pPr lvl="2">
              <a:buFont typeface="Wingdings" panose="05000000000000000000" pitchFamily="2" charset="2"/>
              <a:buNone/>
            </a:pPr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3575" y="2997200"/>
            <a:ext cx="5638800" cy="1905000"/>
          </a:xfrm>
        </p:spPr>
        <p:txBody>
          <a:bodyPr/>
          <a:lstStyle/>
          <a:p>
            <a:pPr eaLnBrk="1" hangingPunct="1"/>
            <a:r>
              <a:rPr lang="pt-BR" altLang="pt-BR" sz="2500" smtClean="0"/>
              <a:t>Acender o farol durante o dia</a:t>
            </a:r>
          </a:p>
          <a:p>
            <a:pPr eaLnBrk="1" hangingPunct="1"/>
            <a:r>
              <a:rPr lang="pt-BR" altLang="pt-BR" sz="2500" smtClean="0"/>
              <a:t>Utilizar jaqueta de proteção</a:t>
            </a:r>
          </a:p>
          <a:p>
            <a:pPr eaLnBrk="1" hangingPunct="1"/>
            <a:r>
              <a:rPr lang="pt-BR" altLang="pt-BR" sz="2500" smtClean="0"/>
              <a:t>Utilizar capacetes</a:t>
            </a:r>
          </a:p>
          <a:p>
            <a:pPr eaLnBrk="1" hangingPunct="1"/>
            <a:r>
              <a:rPr lang="pt-BR" altLang="pt-BR" sz="2500" smtClean="0"/>
              <a:t>Melhorar o treinamento e os exame dos motociclistas</a:t>
            </a:r>
          </a:p>
          <a:p>
            <a:pPr eaLnBrk="1" hangingPunct="1"/>
            <a:r>
              <a:rPr lang="pt-BR" altLang="pt-BR" sz="2500" smtClean="0"/>
              <a:t>Implantar faixas exclusivas</a:t>
            </a:r>
          </a:p>
          <a:p>
            <a:pPr eaLnBrk="1" hangingPunct="1"/>
            <a:r>
              <a:rPr lang="pt-BR" altLang="pt-BR" sz="2500" smtClean="0"/>
              <a:t>Implantar vias exclusivas</a:t>
            </a:r>
          </a:p>
          <a:p>
            <a:pPr eaLnBrk="1" hangingPunct="1"/>
            <a:endParaRPr lang="pt-BR" altLang="pt-BR" sz="2500" smtClean="0"/>
          </a:p>
          <a:p>
            <a:pPr eaLnBrk="1" hangingPunct="1"/>
            <a:endParaRPr lang="pt-BR" altLang="pt-BR" smtClean="0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Medidas para diminuir acidentes e suas gravidades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4"/>
          <p:cNvGraphicFramePr>
            <a:graphicFrameLocks noChangeAspect="1"/>
          </p:cNvGraphicFramePr>
          <p:nvPr/>
        </p:nvGraphicFramePr>
        <p:xfrm>
          <a:off x="5981700" y="500063"/>
          <a:ext cx="2217738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Imagem de bitmap" r:id="rId3" imgW="6373115" imgH="3905795" progId="Paint.Picture">
                  <p:embed/>
                </p:oleObj>
              </mc:Choice>
              <mc:Fallback>
                <p:oleObj name="Imagem de bitmap" r:id="rId3" imgW="6373115" imgH="390579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700" y="500063"/>
                        <a:ext cx="2217738" cy="135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928688"/>
            <a:ext cx="7158037" cy="457200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Farol aceso durante o dia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>
          <a:xfrm>
            <a:off x="1042988" y="1916113"/>
            <a:ext cx="7661275" cy="325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altLang="pt-BR" sz="2000" dirty="0" smtClean="0"/>
              <a:t>A </a:t>
            </a:r>
            <a:r>
              <a:rPr lang="pt-BR" altLang="pt-BR" sz="2000" dirty="0" smtClean="0"/>
              <a:t>moto </a:t>
            </a:r>
            <a:r>
              <a:rPr lang="pt-BR" altLang="pt-BR" sz="2000" dirty="0" smtClean="0"/>
              <a:t>é menos visível durante o dia em meio ao tráfego de veículos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 smtClean="0"/>
              <a:t>Uma forma de melhorar sua visibilidade é adotando a utilização de farol durante o dia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 smtClean="0"/>
              <a:t>Na Noruega a utilização do farol em motocicletas foi introduzida a utilização em 1978. 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 smtClean="0">
                <a:solidFill>
                  <a:schemeClr val="tx2"/>
                </a:solidFill>
              </a:rPr>
              <a:t>Leis similares foram adotadas em vários países (países nórdicos, alguns estados americanos e na Malásia)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 smtClean="0">
                <a:solidFill>
                  <a:schemeClr val="tx2"/>
                </a:solidFill>
              </a:rPr>
              <a:t>No Brasil: Lei 9503/97 – Art. 40. O uso de luzes em veículos obedecerá às seguintes determinações: </a:t>
            </a:r>
            <a:r>
              <a:rPr lang="pt-BR" altLang="pt-BR" sz="2000" i="1" dirty="0" smtClean="0">
                <a:solidFill>
                  <a:schemeClr val="tx2"/>
                </a:solidFill>
              </a:rPr>
              <a:t>Parágrafo único</a:t>
            </a:r>
            <a:r>
              <a:rPr lang="pt-BR" altLang="pt-BR" sz="2000" dirty="0" smtClean="0">
                <a:solidFill>
                  <a:schemeClr val="tx2"/>
                </a:solidFill>
              </a:rPr>
              <a:t>. Os veículos de transporte coletivo regular de passageiros, quando circularem em faixas próprias a eles destinadas, </a:t>
            </a:r>
            <a:r>
              <a:rPr lang="pt-BR" altLang="pt-BR" sz="2000" u="sng" dirty="0" smtClean="0">
                <a:solidFill>
                  <a:schemeClr val="tx2"/>
                </a:solidFill>
              </a:rPr>
              <a:t>e os ciclos motorizados deverão utilizar-se de farol de luz baixa durante o dia e a noite.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158038" cy="673100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Farol aceso durante o dia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916113"/>
            <a:ext cx="7704138" cy="42497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altLang="pt-BR" sz="2000" dirty="0" smtClean="0"/>
              <a:t>Vários estudos indicam que uma condições pobre de visibilidade é um fator contribuinte para muitos acidentes envolvendo motocicletas;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 smtClean="0"/>
              <a:t>Uma legislação obrigando motocicletas e </a:t>
            </a:r>
            <a:r>
              <a:rPr lang="pt-BR" altLang="pt-BR" sz="2000" dirty="0" err="1" smtClean="0"/>
              <a:t>mobiletes</a:t>
            </a:r>
            <a:r>
              <a:rPr lang="pt-BR" altLang="pt-BR" sz="2000" dirty="0" smtClean="0"/>
              <a:t> utilizar farol durante o dia gera uma redução de 7% no número de acidentes com mais de dois veículos;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 smtClean="0"/>
              <a:t>O efeito sobre o total de acidentes envolvendo motocicletas e mais de um veículo (durante o dia) tem redução de 3%;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 smtClean="0"/>
              <a:t>O custo da utilização de farol em motocicletas durante o dia foi estimado entre 3 e 14 dólares em um estudo americano;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 smtClean="0"/>
              <a:t>Motocicletas e </a:t>
            </a:r>
            <a:r>
              <a:rPr lang="pt-BR" altLang="pt-BR" sz="2000" dirty="0" err="1" smtClean="0"/>
              <a:t>mobiletes</a:t>
            </a:r>
            <a:r>
              <a:rPr lang="pt-BR" altLang="pt-BR" sz="2000" dirty="0" smtClean="0"/>
              <a:t> que utilizam o farol aceso durante o dia se envolvem em 10% menos acidentes que as demais;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 smtClean="0"/>
              <a:t>Em relação ao custo benefício, os benefícios que trazem a utilização dos faróis acesos durante o dia são bem vantajosas em relação ao custo.</a:t>
            </a:r>
          </a:p>
          <a:p>
            <a:pPr eaLnBrk="1" hangingPunct="1">
              <a:lnSpc>
                <a:spcPct val="80000"/>
              </a:lnSpc>
            </a:pPr>
            <a:endParaRPr lang="pt-BR" altLang="pt-BR" sz="2000" dirty="0" smtClean="0"/>
          </a:p>
        </p:txBody>
      </p:sp>
      <p:pic>
        <p:nvPicPr>
          <p:cNvPr id="5120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237288"/>
            <a:ext cx="9144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6"/>
          <p:cNvGraphicFramePr>
            <a:graphicFrameLocks noChangeAspect="1"/>
          </p:cNvGraphicFramePr>
          <p:nvPr/>
        </p:nvGraphicFramePr>
        <p:xfrm>
          <a:off x="0" y="188913"/>
          <a:ext cx="735013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Imagem de bitmap" r:id="rId3" imgW="3648584" imgH="5706272" progId="Paint.Picture">
                  <p:embed/>
                </p:oleObj>
              </mc:Choice>
              <mc:Fallback>
                <p:oleObj name="Imagem de bitmap" r:id="rId3" imgW="3648584" imgH="570627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8913"/>
                        <a:ext cx="735013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765175"/>
            <a:ext cx="7158037" cy="601663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Roupa de proteção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Durante a noite os motoristas vêem apenas parte da via iluminada pelo farol;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 capacidade do motorista em distinguir contraste diminui, dificultando a visualização de pedestres, ciclistas e motociclistas;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O objetivo dos equipamentos com materiais refletivos é reduzir a probabilidade de acidentes com o incremento da visibilidade;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 roupa de proteção para motociclistas deve incluir jaquetas de couro, botas e luvas. A roupa de proteção deve possuir material refletivo;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O uso de jaquetas ou roupas fluorescentes aumenta a visibilidade dos motociclistas também durante o dia.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No Brasil: Resolução 203 de 29 de setembro de 2006 do CONTRAN disciplina a utilização de dispositivo refletivo de segurança nos capacetes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eaLnBrk="1" hangingPunct="1">
              <a:lnSpc>
                <a:spcPct val="80000"/>
              </a:lnSpc>
            </a:pPr>
            <a:endParaRPr lang="pt-BR" altLang="pt-BR" sz="2400" smtClean="0"/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6453188"/>
            <a:ext cx="9144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765175"/>
            <a:ext cx="7158037" cy="601663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Definições (Código de Trânsito Brasileiro)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000125" y="2143125"/>
            <a:ext cx="7632700" cy="3070225"/>
          </a:xfrm>
        </p:spPr>
        <p:txBody>
          <a:bodyPr/>
          <a:lstStyle/>
          <a:p>
            <a:pPr eaLnBrk="1" hangingPunct="1">
              <a:defRPr/>
            </a:pPr>
            <a:r>
              <a:rPr lang="pt-BR" sz="2000" i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veículo de pelo menos duas rodas à propulsão humana;</a:t>
            </a:r>
          </a:p>
          <a:p>
            <a:pPr eaLnBrk="1" hangingPunct="1">
              <a:defRPr/>
            </a:pPr>
            <a:r>
              <a:rPr lang="pt-BR" sz="2000" i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Ciclomotor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veículo de duas ou três rodas, provido de um motor de combustão interna, cuja cilindrada não exceda a cinqüenta centímetros cúbicos e cuja velocidade máxima não exceda a cinqüenta quilômetros por hora;</a:t>
            </a:r>
          </a:p>
          <a:p>
            <a:pPr eaLnBrk="1" hangingPunct="1">
              <a:defRPr/>
            </a:pPr>
            <a:r>
              <a:rPr lang="pt-BR" sz="2000" i="1" u="sng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Ciclofaixa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parte da pista de rolamento destinada à circulação exclusiva de ciclos, delimitada por sinalização específica;</a:t>
            </a:r>
          </a:p>
          <a:p>
            <a:pPr eaLnBrk="1" hangingPunct="1">
              <a:defRPr/>
            </a:pPr>
            <a:r>
              <a:rPr lang="pt-BR" sz="2000" i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Ciclovia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pista própria destina à circulação de ciclo, separada fisicamente do tráfego comum;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000" i="1" dirty="0" smtClean="0"/>
              <a:t>	</a:t>
            </a:r>
          </a:p>
          <a:p>
            <a:pPr eaLnBrk="1" hangingPunct="1">
              <a:defRPr/>
            </a:pPr>
            <a:endParaRPr lang="pt-BR" sz="2000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500" dirty="0" smtClean="0">
                <a:solidFill>
                  <a:schemeClr val="accent1"/>
                </a:solidFill>
              </a:rPr>
              <a:t>					</a:t>
            </a:r>
            <a:endParaRPr lang="pt-BR" sz="1800" dirty="0" smtClean="0">
              <a:solidFill>
                <a:srgbClr val="99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Rectangle 5"/>
          <p:cNvSpPr>
            <a:spLocks noGrp="1" noChangeArrowheads="1"/>
          </p:cNvSpPr>
          <p:nvPr>
            <p:ph type="title"/>
          </p:nvPr>
        </p:nvSpPr>
        <p:spPr>
          <a:xfrm>
            <a:off x="900113" y="836613"/>
            <a:ext cx="7158037" cy="5286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Roupa de proteção</a:t>
            </a:r>
          </a:p>
        </p:txBody>
      </p:sp>
      <p:sp>
        <p:nvSpPr>
          <p:cNvPr id="53251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5734050"/>
            <a:ext cx="7661275" cy="6842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1800" smtClean="0"/>
              <a:t>Roupas de proteção (luvas, botas e jaquetas) tem um custo elevado e esse seu custo excede o benefício da proteção (segundo HRSM)</a:t>
            </a:r>
          </a:p>
        </p:txBody>
      </p:sp>
      <p:graphicFrame>
        <p:nvGraphicFramePr>
          <p:cNvPr id="53252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827088" y="2246313"/>
          <a:ext cx="7631112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Imagem de bitmap" r:id="rId3" imgW="6106377" imgH="2180952" progId="Paint.Picture">
                  <p:embed/>
                </p:oleObj>
              </mc:Choice>
              <mc:Fallback>
                <p:oleObj name="Imagem de bitmap" r:id="rId3" imgW="6106377" imgH="218095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46313"/>
                        <a:ext cx="7631112" cy="272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6"/>
          <p:cNvGraphicFramePr>
            <a:graphicFrameLocks noChangeAspect="1"/>
          </p:cNvGraphicFramePr>
          <p:nvPr/>
        </p:nvGraphicFramePr>
        <p:xfrm>
          <a:off x="3419475" y="2708275"/>
          <a:ext cx="21145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Imagem de bitmap" r:id="rId3" imgW="2114845" imgH="2038095" progId="Paint.Picture">
                  <p:embed/>
                </p:oleObj>
              </mc:Choice>
              <mc:Fallback>
                <p:oleObj name="Imagem de bitmap" r:id="rId3" imgW="2114845" imgH="2038095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708275"/>
                        <a:ext cx="211455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765175"/>
            <a:ext cx="7158038" cy="528638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Uso de Capacetes</a:t>
            </a:r>
          </a:p>
        </p:txBody>
      </p:sp>
      <p:sp>
        <p:nvSpPr>
          <p:cNvPr id="54276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0" y="1916113"/>
            <a:ext cx="3754438" cy="454342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t-BR" altLang="pt-BR" sz="2400" b="1" dirty="0" smtClean="0"/>
              <a:t>Usar capacetes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400" dirty="0" smtClean="0"/>
          </a:p>
          <a:p>
            <a:pPr eaLnBrk="1" hangingPunct="1">
              <a:lnSpc>
                <a:spcPct val="90000"/>
              </a:lnSpc>
            </a:pPr>
            <a:r>
              <a:rPr lang="pt-BR" altLang="pt-BR" sz="2000" i="1" dirty="0" smtClean="0"/>
              <a:t>Reduz o risco de morte em 40%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dirty="0" smtClean="0"/>
              <a:t>Reduz o risco de lesão na cabeça em mais de 70%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dirty="0" smtClean="0"/>
              <a:t>Não reduz lesões no pescoço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dirty="0" smtClean="0"/>
              <a:t>Diminui o custo das internações hospitalares decorrentes de acidentes com motocicletas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i="1" dirty="0" smtClean="0"/>
          </a:p>
          <a:p>
            <a:pPr eaLnBrk="1" hangingPunct="1">
              <a:lnSpc>
                <a:spcPct val="90000"/>
              </a:lnSpc>
            </a:pPr>
            <a:endParaRPr lang="pt-BR" altLang="pt-BR" sz="2000" i="1" dirty="0" smtClean="0"/>
          </a:p>
        </p:txBody>
      </p:sp>
      <p:sp>
        <p:nvSpPr>
          <p:cNvPr id="54277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5389563" y="1916113"/>
            <a:ext cx="3754437" cy="4471987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t-BR" altLang="pt-BR" sz="2400" b="1" smtClean="0"/>
              <a:t>Não usar capacetes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400" b="1" smtClean="0"/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Aumenta a severidade das lesões na cabeça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Aumenta o tempo de internação nos hospitais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Aumenta o risco de lesões na cabeça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Aumenta a possibilidade de mortes devido a lesões na cabeça</a:t>
            </a:r>
          </a:p>
          <a:p>
            <a:pPr eaLnBrk="1" hangingPunct="1">
              <a:lnSpc>
                <a:spcPct val="90000"/>
              </a:lnSpc>
            </a:pPr>
            <a:endParaRPr lang="pt-BR" altLang="pt-BR" sz="2000" i="1" smtClean="0"/>
          </a:p>
          <a:p>
            <a:pPr eaLnBrk="1" hangingPunct="1">
              <a:lnSpc>
                <a:spcPct val="90000"/>
              </a:lnSpc>
            </a:pPr>
            <a:endParaRPr lang="pt-BR" altLang="pt-BR" sz="2000" i="1" smtClean="0"/>
          </a:p>
          <a:p>
            <a:pPr algn="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t-BR" altLang="pt-BR" sz="1300" b="1" i="1" smtClean="0"/>
              <a:t>Fonte: OMS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04813"/>
            <a:ext cx="7158037" cy="9604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Uso do capacete na probabilidade de ferimentos</a:t>
            </a:r>
          </a:p>
        </p:txBody>
      </p:sp>
      <p:graphicFrame>
        <p:nvGraphicFramePr>
          <p:cNvPr id="55299" name="Object 3"/>
          <p:cNvGraphicFramePr>
            <a:graphicFrameLocks noGrp="1" noChangeAspect="1"/>
          </p:cNvGraphicFramePr>
          <p:nvPr>
            <p:ph type="body" sz="half" idx="1"/>
          </p:nvPr>
        </p:nvGraphicFramePr>
        <p:xfrm>
          <a:off x="827088" y="1782763"/>
          <a:ext cx="7704137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Imagem de bitmap" r:id="rId3" imgW="5571429" imgH="1676634" progId="Paint.Picture">
                  <p:embed/>
                </p:oleObj>
              </mc:Choice>
              <mc:Fallback>
                <p:oleObj name="Imagem de bitmap" r:id="rId3" imgW="5571429" imgH="167663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82763"/>
                        <a:ext cx="7704137" cy="231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755650" y="4365625"/>
            <a:ext cx="7805738" cy="1981200"/>
          </a:xfrm>
        </p:spPr>
        <p:txBody>
          <a:bodyPr/>
          <a:lstStyle/>
          <a:p>
            <a:pPr eaLnBrk="1" hangingPunct="1"/>
            <a:r>
              <a:rPr lang="pt-BR" altLang="pt-BR" sz="1800" smtClean="0"/>
              <a:t>Os dados acima foram em sua maioria obtidos em hospitais para onde os motociclistas foram levados. O problema dessa abordagem é que não leva em consideração aqueles que sofreram acidentes mais não se machucaram</a:t>
            </a:r>
          </a:p>
          <a:p>
            <a:pPr eaLnBrk="1" hangingPunct="1"/>
            <a:endParaRPr lang="pt-BR" altLang="pt-BR" sz="1800" smtClean="0"/>
          </a:p>
          <a:p>
            <a:pPr eaLnBrk="1" hangingPunct="1"/>
            <a:endParaRPr lang="pt-BR" altLang="pt-BR" sz="18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1800" smtClean="0"/>
              <a:t>							</a:t>
            </a:r>
            <a:r>
              <a:rPr lang="pt-BR" altLang="pt-BR" sz="1600" b="1" smtClean="0"/>
              <a:t>Fonte: HRSM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8" name="Rectangle 8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158038" cy="744537"/>
          </a:xfrm>
        </p:spPr>
        <p:txBody>
          <a:bodyPr/>
          <a:lstStyle/>
          <a:p>
            <a:pPr eaLnBrk="1" hangingPunct="1"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Efeito no número de feridos introduzindo ou revogando legislação obrigatória do uso de capacetes</a:t>
            </a:r>
          </a:p>
        </p:txBody>
      </p:sp>
      <p:graphicFrame>
        <p:nvGraphicFramePr>
          <p:cNvPr id="56323" name="Object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755650" y="1930400"/>
          <a:ext cx="7704138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8" name="Imagem de bitmap" r:id="rId3" imgW="5619048" imgH="1647619" progId="Paint.Picture">
                  <p:embed/>
                </p:oleObj>
              </mc:Choice>
              <mc:Fallback>
                <p:oleObj name="Imagem de bitmap" r:id="rId3" imgW="5619048" imgH="1647619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930400"/>
                        <a:ext cx="7704138" cy="225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900113" y="4365625"/>
            <a:ext cx="7661275" cy="2232025"/>
          </a:xfrm>
        </p:spPr>
        <p:txBody>
          <a:bodyPr/>
          <a:lstStyle/>
          <a:p>
            <a:pPr eaLnBrk="1" hangingPunct="1"/>
            <a:r>
              <a:rPr lang="pt-BR" altLang="pt-BR" sz="2000" smtClean="0"/>
              <a:t>Os valores acima fora obtidos com base em estudos norte americanos.</a:t>
            </a:r>
          </a:p>
          <a:p>
            <a:pPr eaLnBrk="1" hangingPunct="1"/>
            <a:r>
              <a:rPr lang="pt-BR" altLang="pt-BR" sz="2000" smtClean="0"/>
              <a:t>Considerando o custo de um capacete e o benefício a segurança do condutor, o HRSM considera o custo bastante inferior às vantagens proporcionadas a segurança.</a:t>
            </a:r>
          </a:p>
          <a:p>
            <a:pPr eaLnBrk="1" hangingPunct="1"/>
            <a:endParaRPr lang="pt-BR" altLang="pt-BR" sz="20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800" smtClean="0"/>
              <a:t>							</a:t>
            </a:r>
            <a:r>
              <a:rPr lang="pt-BR" altLang="pt-BR" sz="1500" b="1" smtClean="0"/>
              <a:t>Fonte: HRSM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765175"/>
            <a:ext cx="7158037" cy="601663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Melhorar treinamento dos motociclistas</a:t>
            </a:r>
            <a:endParaRPr lang="pt-BR" sz="25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900113" y="1700213"/>
            <a:ext cx="7661275" cy="51577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altLang="pt-BR" sz="1700" dirty="0" smtClean="0"/>
              <a:t>Usuários de </a:t>
            </a:r>
            <a:r>
              <a:rPr lang="pt-BR" altLang="pt-BR" sz="1700" dirty="0" err="1" smtClean="0"/>
              <a:t>mobiletes</a:t>
            </a:r>
            <a:r>
              <a:rPr lang="pt-BR" altLang="pt-BR" sz="1700" dirty="0" smtClean="0"/>
              <a:t> e motocicletas estão expostos a um risco de 8 a 10 vezes maior de ferirem-se em acidentes que motoristas de automóveis;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dirty="0" smtClean="0"/>
              <a:t>Estimativa dos riscos para os diferentes grupos etários é incerto;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dirty="0" smtClean="0"/>
              <a:t>Um estudo norueguês conclui que pilotos mais jovens tem um risco relativo maior que a média de envolverem-se em acidentes;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dirty="0" smtClean="0"/>
              <a:t>Esse risco é mais próximo da média para motocicletas de menor potência;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dirty="0" smtClean="0"/>
              <a:t>Treinamento e exame dos motociclistas pretende reduzir a taxa de acidentes provendo conhecimento sobre habilidades e direção defensiva;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dirty="0" smtClean="0"/>
              <a:t>Resultados obtidos em pesquisa na Noruega indicam que treinamento não gera redução nas taxas de acidentes;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dirty="0" smtClean="0"/>
              <a:t>Com relação à aplicação de testes, os resultados são inconsistentes mas tendem a mostrar que aqueles aprovados nos testes envolvem-se em 13% menos acidentes que os que não foram aprovados;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dirty="0" smtClean="0"/>
              <a:t>Não há estatísticas que mostram quantos reprovados nos testes fazem os testes novamente até à aprovação;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dirty="0" smtClean="0"/>
              <a:t>Não há portanto base para efetuar uma análise de custo-benefício.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700" dirty="0" smtClean="0"/>
              <a:t>						</a:t>
            </a:r>
            <a:r>
              <a:rPr lang="pt-BR" altLang="pt-BR" sz="1700" b="1" dirty="0" smtClean="0"/>
              <a:t>	</a:t>
            </a:r>
            <a:r>
              <a:rPr lang="pt-BR" altLang="pt-BR" sz="1700" b="1" dirty="0" err="1" smtClean="0"/>
              <a:t>Fonte:HRSM</a:t>
            </a:r>
            <a:endParaRPr lang="pt-BR" altLang="pt-BR" sz="1700" b="1" dirty="0" smtClean="0"/>
          </a:p>
          <a:p>
            <a:pPr eaLnBrk="1" hangingPunct="1">
              <a:lnSpc>
                <a:spcPct val="80000"/>
              </a:lnSpc>
            </a:pPr>
            <a:endParaRPr lang="pt-BR" altLang="pt-BR" sz="17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836613"/>
            <a:ext cx="7158038" cy="5286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Implantação de via exclusiva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844675"/>
            <a:ext cx="7661275" cy="46085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200" smtClean="0"/>
              <a:t>Avaliação de uma via exclusiva na Malásia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1800" smtClean="0"/>
              <a:t>Acidentes na faixa excluem aqueles que ocorrem no leito principal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pt-BR" altLang="pt-BR" sz="1600" b="1" smtClean="0"/>
              <a:t>Fonte: Radin Umar R.S., Murray G Mackay and Brian L Hills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1600" b="1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b="1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/>
            <a:endParaRPr lang="pt-BR" altLang="pt-BR" smtClean="0"/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79388" y="2997200"/>
          <a:ext cx="871378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Imagem de bitmap" r:id="rId3" imgW="5971429" imgH="980952" progId="Paint.Picture">
                  <p:embed/>
                </p:oleObj>
              </mc:Choice>
              <mc:Fallback>
                <p:oleObj name="Imagem de bitmap" r:id="rId3" imgW="5971429" imgH="980952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997200"/>
                        <a:ext cx="8713787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692150"/>
            <a:ext cx="6870700" cy="673100"/>
          </a:xfrm>
        </p:spPr>
        <p:txBody>
          <a:bodyPr/>
          <a:lstStyle/>
          <a:p>
            <a:pPr eaLnBrk="1" hangingPunct="1">
              <a:defRPr/>
            </a:pPr>
            <a:r>
              <a:rPr lang="pt-BR" sz="29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Implantação de faixa exclusiva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81200"/>
            <a:ext cx="828675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Faixa exclusiva de São Paulo (2006) – Implantada na avenida Sumaré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pt-BR" sz="2000" smtClean="0"/>
              <a:t>Faixa exclusiva, unidirecional à esquerda</a:t>
            </a:r>
          </a:p>
          <a:p>
            <a:pPr eaLnBrk="1" hangingPunct="1">
              <a:defRPr/>
            </a:pPr>
            <a:r>
              <a:rPr lang="pt-BR" sz="2000" smtClean="0"/>
              <a:t>Adesão de 97% dos motociclistas</a:t>
            </a:r>
          </a:p>
          <a:p>
            <a:pPr eaLnBrk="1" hangingPunct="1">
              <a:defRPr/>
            </a:pPr>
            <a:r>
              <a:rPr lang="pt-BR" sz="2000" smtClean="0"/>
              <a:t>60% dos motoristas de automóveis aprovaram</a:t>
            </a:r>
          </a:p>
          <a:p>
            <a:pPr eaLnBrk="1" hangingPunct="1">
              <a:defRPr/>
            </a:pPr>
            <a:r>
              <a:rPr lang="pt-BR" sz="2000" smtClean="0"/>
              <a:t>Perda de 19% da velocidade nas demais faixas</a:t>
            </a:r>
          </a:p>
          <a:p>
            <a:pPr eaLnBrk="1" hangingPunct="1">
              <a:defRPr/>
            </a:pPr>
            <a:r>
              <a:rPr lang="pt-BR" sz="2000" smtClean="0"/>
              <a:t>Num primeiro momento número de acidentes aumentou em função de atropelamentos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00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000" smtClean="0"/>
          </a:p>
          <a:p>
            <a:pPr eaLnBrk="1" hangingPunct="1">
              <a:defRPr/>
            </a:pPr>
            <a:endParaRPr lang="pt-BR" sz="2000" smtClean="0"/>
          </a:p>
        </p:txBody>
      </p:sp>
      <p:graphicFrame>
        <p:nvGraphicFramePr>
          <p:cNvPr id="59396" name="Object 5"/>
          <p:cNvGraphicFramePr>
            <a:graphicFrameLocks noChangeAspect="1"/>
          </p:cNvGraphicFramePr>
          <p:nvPr/>
        </p:nvGraphicFramePr>
        <p:xfrm>
          <a:off x="7019925" y="6165850"/>
          <a:ext cx="9334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Imagem de bitmap" r:id="rId3" imgW="933580" imgH="266737" progId="Paint.Picture">
                  <p:embed/>
                </p:oleObj>
              </mc:Choice>
              <mc:Fallback>
                <p:oleObj name="Imagem de bitmap" r:id="rId3" imgW="933580" imgH="26673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6165850"/>
                        <a:ext cx="9334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7"/>
          <p:cNvGraphicFramePr>
            <a:graphicFrameLocks noChangeAspect="1"/>
          </p:cNvGraphicFramePr>
          <p:nvPr/>
        </p:nvGraphicFramePr>
        <p:xfrm>
          <a:off x="3635375" y="4724400"/>
          <a:ext cx="3190875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5" name="Imagem de bitmap" r:id="rId5" imgW="6238095" imgH="4619048" progId="Paint.Picture">
                  <p:embed/>
                </p:oleObj>
              </mc:Choice>
              <mc:Fallback>
                <p:oleObj name="Imagem de bitmap" r:id="rId5" imgW="6238095" imgH="4619048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724400"/>
                        <a:ext cx="3190875" cy="198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158038" cy="889000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Definições (Código de Trânsito Brasileiro)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8175" y="1628775"/>
            <a:ext cx="4464050" cy="4752975"/>
          </a:xfrm>
        </p:spPr>
        <p:txBody>
          <a:bodyPr/>
          <a:lstStyle/>
          <a:p>
            <a:pPr eaLnBrk="1" hangingPunct="1">
              <a:defRPr/>
            </a:pPr>
            <a:r>
              <a:rPr lang="pt-BR" sz="2000" i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Motoneta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veículo automotor de duas rodas, dirigido por condutor em posição sentada;</a:t>
            </a:r>
          </a:p>
          <a:p>
            <a:pPr eaLnBrk="1" hangingPunct="1">
              <a:defRPr/>
            </a:pPr>
            <a:r>
              <a:rPr lang="pt-BR" sz="2000" i="1" u="sng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Motocicleta</a:t>
            </a:r>
            <a:r>
              <a:rPr lang="pt-BR" sz="20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veículo de duas rodas, com ou sem </a:t>
            </a:r>
            <a:r>
              <a:rPr lang="pt-BR" sz="20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side-car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no qual o condutor dirige em posição montada</a:t>
            </a:r>
            <a:r>
              <a:rPr lang="pt-BR" sz="2000" i="1" dirty="0" smtClean="0"/>
              <a:t>. </a:t>
            </a:r>
          </a:p>
          <a:p>
            <a:pPr eaLnBrk="1" hangingPunct="1">
              <a:defRPr/>
            </a:pPr>
            <a:r>
              <a:rPr lang="pt-BR" sz="2000" i="1" u="sng" dirty="0" err="1" smtClean="0"/>
              <a:t>Motofaixa</a:t>
            </a:r>
            <a:r>
              <a:rPr lang="pt-BR" sz="2000" i="1" dirty="0" smtClean="0"/>
              <a:t>: Sem definição pelo CTB.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000" i="1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000" i="1" dirty="0" smtClean="0"/>
              <a:t>	Manual de Sinalização de Vertical de regulamentação do Denatran não prevê sinalização de faixa exclusiva </a:t>
            </a:r>
            <a:r>
              <a:rPr lang="pt-BR" sz="2000" i="1" smtClean="0"/>
              <a:t>para motocicletas</a:t>
            </a:r>
            <a:endParaRPr lang="pt-BR" sz="2000" i="1" dirty="0" smtClean="0"/>
          </a:p>
          <a:p>
            <a:pPr eaLnBrk="1" hangingPunct="1">
              <a:defRPr/>
            </a:pPr>
            <a:endParaRPr lang="pt-BR" sz="2400" dirty="0" smtClean="0"/>
          </a:p>
        </p:txBody>
      </p:sp>
      <p:graphicFrame>
        <p:nvGraphicFramePr>
          <p:cNvPr id="819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530975" y="1628775"/>
          <a:ext cx="2562225" cy="395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Imagem de bitmap" r:id="rId3" imgW="2742857" imgH="4238095" progId="Paint.Picture">
                  <p:embed/>
                </p:oleObj>
              </mc:Choice>
              <mc:Fallback>
                <p:oleObj name="Imagem de bitmap" r:id="rId3" imgW="2742857" imgH="423809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75" y="1628775"/>
                        <a:ext cx="2562225" cy="395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84213" y="5013325"/>
          <a:ext cx="1582737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Imagem de bitmap" r:id="rId5" imgW="2381582" imgH="1448002" progId="Paint.Picture">
                  <p:embed/>
                </p:oleObj>
              </mc:Choice>
              <mc:Fallback>
                <p:oleObj name="Imagem de bitmap" r:id="rId5" imgW="2381582" imgH="1448002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013325"/>
                        <a:ext cx="1582737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7527925" cy="744538"/>
          </a:xfrm>
        </p:spPr>
        <p:txBody>
          <a:bodyPr/>
          <a:lstStyle/>
          <a:p>
            <a:pPr eaLnBrk="1" hangingPunct="1">
              <a:defRPr/>
            </a:pPr>
            <a:r>
              <a:rPr lang="pt-BR" sz="29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Transporte em São Paulo</a:t>
            </a:r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674938" y="2667000"/>
          <a:ext cx="42100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Imagem de bitmap" r:id="rId3" imgW="4210638" imgH="2742857" progId="Paint.Picture">
                  <p:embed/>
                </p:oleObj>
              </mc:Choice>
              <mc:Fallback>
                <p:oleObj name="Imagem de bitmap" r:id="rId3" imgW="4210638" imgH="2742857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938" y="2667000"/>
                        <a:ext cx="42100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765175"/>
            <a:ext cx="7158037" cy="601663"/>
          </a:xfrm>
        </p:spPr>
        <p:txBody>
          <a:bodyPr/>
          <a:lstStyle/>
          <a:p>
            <a:pPr eaLnBrk="1" hangingPunct="1">
              <a:defRPr/>
            </a:pPr>
            <a:r>
              <a:rPr lang="pt-BR" smtClean="0"/>
              <a:t/>
            </a:r>
            <a:br>
              <a:rPr lang="pt-BR" smtClean="0"/>
            </a:br>
            <a:r>
              <a:rPr lang="pt-BR" sz="29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Transporte em São Paulo</a:t>
            </a:r>
            <a:endParaRPr lang="pt-BR" sz="2900" b="1" i="1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989138"/>
            <a:ext cx="4752975" cy="3529012"/>
          </a:xfrm>
        </p:spPr>
        <p:txBody>
          <a:bodyPr/>
          <a:lstStyle/>
          <a:p>
            <a:pPr eaLnBrk="1" hangingPunct="1">
              <a:defRPr/>
            </a:pPr>
            <a:r>
              <a:rPr lang="pt-BR" sz="18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Sistema viário sobrecarregado – velocidade média 17,15km/h no pico da tarde (fonte: CET);</a:t>
            </a:r>
          </a:p>
          <a:p>
            <a:pPr eaLnBrk="1" hangingPunct="1">
              <a:defRPr/>
            </a:pPr>
            <a:r>
              <a:rPr lang="pt-BR" sz="18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Ônibus compartilha espaço com automóveis;</a:t>
            </a:r>
            <a:endParaRPr lang="pt-BR" sz="9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pt-BR" sz="18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Transporte coletivo: 6 passageiros por metro quadrado (fonte: SPTrans);</a:t>
            </a:r>
          </a:p>
          <a:p>
            <a:pPr eaLnBrk="1" hangingPunct="1">
              <a:defRPr/>
            </a:pPr>
            <a:r>
              <a:rPr lang="pt-BR" sz="18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Motocicleta </a:t>
            </a:r>
            <a:r>
              <a:rPr lang="pt-BR" sz="18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é um meio de transporte mais ágil e rápido;</a:t>
            </a:r>
          </a:p>
          <a:p>
            <a:pPr eaLnBrk="1" hangingPunct="1">
              <a:defRPr/>
            </a:pPr>
            <a:r>
              <a:rPr lang="pt-BR" sz="18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Custo alto do transporte coletivo;</a:t>
            </a:r>
          </a:p>
          <a:p>
            <a:pPr eaLnBrk="1" hangingPunct="1">
              <a:defRPr/>
            </a:pPr>
            <a:r>
              <a:rPr lang="pt-BR" sz="18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Baixo custo </a:t>
            </a:r>
            <a:r>
              <a:rPr lang="pt-BR" sz="18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das motocicletas </a:t>
            </a:r>
            <a:r>
              <a:rPr lang="pt-BR" sz="18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 amplas condições de financiamento.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800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endParaRPr lang="pt-B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244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6163" y="2724150"/>
            <a:ext cx="3754437" cy="2628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Frota brasileira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ixo">
  <a:themeElements>
    <a:clrScheme name="Eixo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Eix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ixo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ixo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ixo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ixo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ixo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ixo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ixo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ixo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2715</TotalTime>
  <Words>2640</Words>
  <Application>Microsoft Office PowerPoint</Application>
  <PresentationFormat>Apresentação na tela (4:3)</PresentationFormat>
  <Paragraphs>319</Paragraphs>
  <Slides>56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56</vt:i4>
      </vt:variant>
    </vt:vector>
  </HeadingPairs>
  <TitlesOfParts>
    <vt:vector size="62" baseType="lpstr">
      <vt:lpstr>Arial</vt:lpstr>
      <vt:lpstr>Times New Roman</vt:lpstr>
      <vt:lpstr>Wingdings</vt:lpstr>
      <vt:lpstr>Eixo</vt:lpstr>
      <vt:lpstr>Imagem de bitmap</vt:lpstr>
      <vt:lpstr>Gráfico</vt:lpstr>
      <vt:lpstr>Tráfego de Motocicletas e Segurança Viária  “O Caso da Cidade de São Paulo”</vt:lpstr>
      <vt:lpstr>Objetivo</vt:lpstr>
      <vt:lpstr>Introdução</vt:lpstr>
      <vt:lpstr>Introdução</vt:lpstr>
      <vt:lpstr>Definições (Código de Trânsito Brasileiro)</vt:lpstr>
      <vt:lpstr>Definições (Código de Trânsito Brasileiro)</vt:lpstr>
      <vt:lpstr>Transporte em São Paulo</vt:lpstr>
      <vt:lpstr> Transporte em São Paulo</vt:lpstr>
      <vt:lpstr>Frota brasileira</vt:lpstr>
      <vt:lpstr>Evolução da frota paulistana segundo Detran/SP</vt:lpstr>
      <vt:lpstr>Evolução da frota brasileira segundo o Denatran</vt:lpstr>
      <vt:lpstr>Motocicletas nas frotas de outros países</vt:lpstr>
      <vt:lpstr>Motocicletas nas frotas de outros países</vt:lpstr>
      <vt:lpstr>Evolução da venda de veículos no país segundo a Fenabrave</vt:lpstr>
      <vt:lpstr>Potência das motocicletas vendidas no Brasil</vt:lpstr>
      <vt:lpstr>Perfil dos usuários de motocicletas SP</vt:lpstr>
      <vt:lpstr>Acidentes de Trânsito no Brasil</vt:lpstr>
      <vt:lpstr>Acidentes por tipo de veículos em São Paulo/SP</vt:lpstr>
      <vt:lpstr>Mortalidade em acidentes no Estado de São Paulo por modo de transporte. (por 100 mil hab)</vt:lpstr>
      <vt:lpstr>Risco relativo para vários grupos de usuários (valores médios nos cinco continentes)</vt:lpstr>
      <vt:lpstr>Mortes por gênero no Estado de  São Paulo</vt:lpstr>
      <vt:lpstr>Participação das motocicletas nos acidentes de trânsito em São Paulo</vt:lpstr>
      <vt:lpstr>Dificuldades de fiscalização de motociclistas</vt:lpstr>
      <vt:lpstr>Dificuldades de fiscalização de motociclistas</vt:lpstr>
      <vt:lpstr>Dificuldades de fiscalização de motociclistas</vt:lpstr>
      <vt:lpstr>Dificuldades de fiscalização de motociclistas</vt:lpstr>
      <vt:lpstr>Dificuldades de fiscalização de motociclistas</vt:lpstr>
      <vt:lpstr>Estudos aprofundados sobre acidentes</vt:lpstr>
      <vt:lpstr>The Hurt Report - Motorcycle Accident Cause Factors and           Identification of Countermeasures (1981)</vt:lpstr>
      <vt:lpstr>The Hurt Report - Motorcycle Accident Cause Factors and           Identification of Countermeasures (1981)</vt:lpstr>
      <vt:lpstr>The Hurt Report - Motorcycle Accident Cause Factors and           Identification of Countermeasures (1981)</vt:lpstr>
      <vt:lpstr>The Hurt Report - resultados</vt:lpstr>
      <vt:lpstr>Departament for Transport (UK)  – In-depth Study of Motorcycle (2004) </vt:lpstr>
      <vt:lpstr>Departament for Transport (UK)  – In-depth Study of Motorcycle (2004)</vt:lpstr>
      <vt:lpstr>Departament for Transport (UK)  – In-depth Study of Motorcycle (2004) - Resultados</vt:lpstr>
      <vt:lpstr>MAIDS – Motorcycle Accidents in Depth Study - In-depth investigations of accidents involving powered two wheelers  </vt:lpstr>
      <vt:lpstr>MAIDS – Motorcycle Accidents in Depth Study - In-depth investigations of accidents involving powered two wheelers (2009) </vt:lpstr>
      <vt:lpstr>MAIDS – Motorcycle Accidents in Depth Study - In-depth investigations of accidents involving powered two wheelers (2009) - Resultados</vt:lpstr>
      <vt:lpstr>MAIDS – Motorcycle Accidents in Depth Study - In-depth investigations of accidents involving powered two wheelers (2009) - Resultados</vt:lpstr>
      <vt:lpstr>Fatores Contribuintes</vt:lpstr>
      <vt:lpstr>Fatores contribuintes</vt:lpstr>
      <vt:lpstr>Fatores contribuintes</vt:lpstr>
      <vt:lpstr>Fatores contribuintes – The Hurt Report</vt:lpstr>
      <vt:lpstr>Fatores contribuintes - Departament for Transport (UK) </vt:lpstr>
      <vt:lpstr>Fatores contribuintes - Maids</vt:lpstr>
      <vt:lpstr>Medidas para diminuir acidentes e suas gravidades</vt:lpstr>
      <vt:lpstr>Farol aceso durante o dia</vt:lpstr>
      <vt:lpstr>Farol aceso durante o dia</vt:lpstr>
      <vt:lpstr>Roupa de proteção</vt:lpstr>
      <vt:lpstr>Roupa de proteção</vt:lpstr>
      <vt:lpstr>Uso de Capacetes</vt:lpstr>
      <vt:lpstr>Uso do capacete na probabilidade de ferimentos</vt:lpstr>
      <vt:lpstr>Efeito no número de feridos introduzindo ou revogando legislação obrigatória do uso de capacetes</vt:lpstr>
      <vt:lpstr>Melhorar treinamento dos motociclistas</vt:lpstr>
      <vt:lpstr>Implantação de via exclusiva</vt:lpstr>
      <vt:lpstr>Implantação de faixa exclusiva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Tráfego de Motocicletas e Segurança Viária  “O Caso da Cidade de São Paulo”</dc:title>
  <dc:creator>Ivo</dc:creator>
  <cp:lastModifiedBy>MATA</cp:lastModifiedBy>
  <cp:revision>278</cp:revision>
  <dcterms:created xsi:type="dcterms:W3CDTF">2010-03-02T15:46:43Z</dcterms:created>
  <dcterms:modified xsi:type="dcterms:W3CDTF">2018-10-22T22:51:51Z</dcterms:modified>
</cp:coreProperties>
</file>